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7" r:id="rId2"/>
    <p:sldId id="550" r:id="rId3"/>
    <p:sldId id="270" r:id="rId4"/>
    <p:sldId id="258" r:id="rId5"/>
    <p:sldId id="551" r:id="rId6"/>
    <p:sldId id="638" r:id="rId7"/>
    <p:sldId id="639" r:id="rId8"/>
    <p:sldId id="706" r:id="rId9"/>
    <p:sldId id="703" r:id="rId10"/>
    <p:sldId id="704" r:id="rId11"/>
    <p:sldId id="705" r:id="rId12"/>
    <p:sldId id="599" r:id="rId13"/>
    <p:sldId id="271" r:id="rId14"/>
    <p:sldId id="268" r:id="rId15"/>
    <p:sldId id="708" r:id="rId16"/>
    <p:sldId id="265" r:id="rId17"/>
  </p:sldIdLst>
  <p:sldSz cx="9144000" cy="5143500" type="screen16x9"/>
  <p:notesSz cx="6858000" cy="9144000"/>
  <p:embeddedFontLst>
    <p:embeddedFont>
      <p:font typeface="Roboto" panose="02000000000000000000" pitchFamily="2" charset="0"/>
      <p:regular r:id="rId19"/>
      <p:bold r:id="rId20"/>
      <p:italic r:id="rId21"/>
      <p:boldItalic r:id="rId22"/>
    </p:embeddedFont>
    <p:embeddedFont>
      <p:font typeface="Roboto Black" panose="02000000000000000000" pitchFamily="2" charset="0"/>
      <p:bold r:id="rId23"/>
      <p:italic r:id="rId24"/>
      <p:boldItalic r:id="rId25"/>
    </p:embeddedFont>
    <p:embeddedFont>
      <p:font typeface="Roboto Light"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C331"/>
    <a:srgbClr val="0026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39227-4E97-4DA7-890E-B207F099EAFF}" v="24" dt="2025-11-20T03:29:42.345"/>
    <p1510:client id="{3A2ACE51-2C4B-531D-C159-9858A50F1A11}" v="22" dt="2025-11-20T07:34:56.566"/>
    <p1510:client id="{D024C2CF-BB44-1F47-B38A-7CE337C2C2EF}" v="1825" dt="2025-11-19T20:58:21.942"/>
    <p1510:client id="{E62F1DB0-62E2-FCC2-BD00-F99A8FFA43FD}" v="2" dt="2025-11-19T20:43:44.630"/>
    <p1510:client id="{F15D4D13-9CC1-29BD-9602-678CDC5B4634}" v="40" dt="2025-11-19T18:58:24.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cf208cc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cf208cc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Sravya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31B02-DEFD-DDDB-CFD1-8E2CD3E1B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D0310-B613-A952-E293-F01028BC47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BFDC6CD-2370-D263-ED12-EF3C6FB8E91D}"/>
              </a:ext>
            </a:extLst>
          </p:cNvPr>
          <p:cNvSpPr>
            <a:spLocks noGrp="1"/>
          </p:cNvSpPr>
          <p:nvPr>
            <p:ph type="body" idx="1"/>
          </p:nvPr>
        </p:nvSpPr>
        <p:spPr/>
        <p:txBody>
          <a:bodyPr/>
          <a:lstStyle/>
          <a:p>
            <a:r>
              <a:rPr lang="en-US"/>
              <a:t>Maatla</a:t>
            </a:r>
          </a:p>
        </p:txBody>
      </p:sp>
      <p:sp>
        <p:nvSpPr>
          <p:cNvPr id="4" name="Slide Number Placeholder 3">
            <a:extLst>
              <a:ext uri="{FF2B5EF4-FFF2-40B4-BE49-F238E27FC236}">
                <a16:creationId xmlns:a16="http://schemas.microsoft.com/office/drawing/2014/main" id="{E1FFD788-2B13-23AF-626E-1E1ED109E2EE}"/>
              </a:ext>
            </a:extLst>
          </p:cNvPr>
          <p:cNvSpPr>
            <a:spLocks noGrp="1"/>
          </p:cNvSpPr>
          <p:nvPr>
            <p:ph type="sldNum" sz="quarter" idx="5"/>
          </p:nvPr>
        </p:nvSpPr>
        <p:spPr/>
        <p:txBody>
          <a:bodyPr/>
          <a:lstStyle/>
          <a:p>
            <a:fld id="{2CB67138-1A49-424C-A7DD-A3AE36624C67}" type="slidenum">
              <a:rPr lang="en-US" smtClean="0"/>
              <a:t>10</a:t>
            </a:fld>
            <a:endParaRPr lang="en-US"/>
          </a:p>
        </p:txBody>
      </p:sp>
    </p:spTree>
    <p:extLst>
      <p:ext uri="{BB962C8B-B14F-4D97-AF65-F5344CB8AC3E}">
        <p14:creationId xmlns:p14="http://schemas.microsoft.com/office/powerpoint/2010/main" val="803204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Maatla</a:t>
            </a:r>
          </a:p>
        </p:txBody>
      </p:sp>
    </p:spTree>
    <p:extLst>
      <p:ext uri="{BB962C8B-B14F-4D97-AF65-F5344CB8AC3E}">
        <p14:creationId xmlns:p14="http://schemas.microsoft.com/office/powerpoint/2010/main" val="3290821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Maatla</a:t>
            </a:r>
          </a:p>
        </p:txBody>
      </p:sp>
      <p:sp>
        <p:nvSpPr>
          <p:cNvPr id="4" name="Slide Number Placeholder 3"/>
          <p:cNvSpPr>
            <a:spLocks noGrp="1"/>
          </p:cNvSpPr>
          <p:nvPr>
            <p:ph type="sldNum" sz="quarter" idx="5"/>
          </p:nvPr>
        </p:nvSpPr>
        <p:spPr/>
        <p:txBody>
          <a:bodyPr/>
          <a:lstStyle/>
          <a:p>
            <a:fld id="{2CB67138-1A49-424C-A7DD-A3AE36624C67}" type="slidenum">
              <a:rPr lang="en-US" smtClean="0"/>
              <a:t>12</a:t>
            </a:fld>
            <a:endParaRPr lang="en-US"/>
          </a:p>
        </p:txBody>
      </p:sp>
    </p:spTree>
    <p:extLst>
      <p:ext uri="{BB962C8B-B14F-4D97-AF65-F5344CB8AC3E}">
        <p14:creationId xmlns:p14="http://schemas.microsoft.com/office/powerpoint/2010/main" val="440673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9B519861-07BC-65B7-4962-71831AE1DD4F}"/>
            </a:ext>
          </a:extLst>
        </p:cNvPr>
        <p:cNvGrpSpPr/>
        <p:nvPr/>
      </p:nvGrpSpPr>
      <p:grpSpPr>
        <a:xfrm>
          <a:off x="0" y="0"/>
          <a:ext cx="0" cy="0"/>
          <a:chOff x="0" y="0"/>
          <a:chExt cx="0" cy="0"/>
        </a:xfrm>
      </p:grpSpPr>
      <p:sp>
        <p:nvSpPr>
          <p:cNvPr id="198" name="Google Shape;198;g136371569f6_0_645:notes">
            <a:extLst>
              <a:ext uri="{FF2B5EF4-FFF2-40B4-BE49-F238E27FC236}">
                <a16:creationId xmlns:a16="http://schemas.microsoft.com/office/drawing/2014/main" id="{8A9F4AEF-796D-0990-C10A-109AA82E64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36371569f6_0_645:notes">
            <a:extLst>
              <a:ext uri="{FF2B5EF4-FFF2-40B4-BE49-F238E27FC236}">
                <a16:creationId xmlns:a16="http://schemas.microsoft.com/office/drawing/2014/main" id="{98F26332-4557-6FCF-3564-EEB8592559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Sravya </a:t>
            </a:r>
            <a:endParaRPr/>
          </a:p>
        </p:txBody>
      </p:sp>
    </p:spTree>
    <p:extLst>
      <p:ext uri="{BB962C8B-B14F-4D97-AF65-F5344CB8AC3E}">
        <p14:creationId xmlns:p14="http://schemas.microsoft.com/office/powerpoint/2010/main" val="3502543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6371569f6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6371569f6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Sravya</a:t>
            </a:r>
          </a:p>
        </p:txBody>
      </p:sp>
      <p:sp>
        <p:nvSpPr>
          <p:cNvPr id="4" name="Slide Number Placeholder 3"/>
          <p:cNvSpPr>
            <a:spLocks noGrp="1"/>
          </p:cNvSpPr>
          <p:nvPr>
            <p:ph type="sldNum" sz="quarter" idx="5"/>
          </p:nvPr>
        </p:nvSpPr>
        <p:spPr/>
        <p:txBody>
          <a:bodyPr/>
          <a:lstStyle/>
          <a:p>
            <a:fld id="{2CB67138-1A49-424C-A7DD-A3AE36624C67}" type="slidenum">
              <a:rPr lang="en-US" smtClean="0"/>
              <a:t>2</a:t>
            </a:fld>
            <a:endParaRPr lang="en-US"/>
          </a:p>
        </p:txBody>
      </p:sp>
    </p:spTree>
    <p:extLst>
      <p:ext uri="{BB962C8B-B14F-4D97-AF65-F5344CB8AC3E}">
        <p14:creationId xmlns:p14="http://schemas.microsoft.com/office/powerpoint/2010/main" val="1001827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Sravya</a:t>
            </a:r>
          </a:p>
        </p:txBody>
      </p:sp>
    </p:spTree>
    <p:extLst>
      <p:ext uri="{BB962C8B-B14F-4D97-AF65-F5344CB8AC3E}">
        <p14:creationId xmlns:p14="http://schemas.microsoft.com/office/powerpoint/2010/main" val="1974248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6371569f6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36371569f6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SRAVYA</a:t>
            </a:r>
          </a:p>
          <a:p>
            <a:pPr marL="0" lvl="0" indent="0" algn="l" rtl="0">
              <a:spcBef>
                <a:spcPts val="0"/>
              </a:spcBef>
              <a:spcAft>
                <a:spcPts val="0"/>
              </a:spcAft>
              <a:buNone/>
            </a:pPr>
            <a:r>
              <a:rPr lang="en-US" b="1"/>
              <a:t>Key contributions:</a:t>
            </a:r>
          </a:p>
          <a:p>
            <a:pPr marL="342900" marR="0" lvl="0" indent="-342900" algn="l" defTabSz="914400" rtl="0" eaLnBrk="1" fontAlgn="auto" latinLnBrk="0" hangingPunct="1">
              <a:lnSpc>
                <a:spcPct val="100000"/>
              </a:lnSpc>
              <a:spcBef>
                <a:spcPts val="0"/>
              </a:spcBef>
              <a:spcAft>
                <a:spcPts val="0"/>
              </a:spcAft>
              <a:buClr>
                <a:srgbClr val="000000"/>
              </a:buClr>
              <a:buSzPts val="1100"/>
              <a:buFontTx/>
              <a:buChar char="-"/>
              <a:tabLst/>
              <a:defRPr/>
            </a:pPr>
            <a:r>
              <a:rPr lang="en-US"/>
              <a:t>Largest compiled dataset of sensor data – 59 million hours from &gt; 103,000 subjects </a:t>
            </a:r>
          </a:p>
          <a:p>
            <a:pPr marL="342900" lvl="0" indent="-342900" algn="l" rtl="0">
              <a:spcBef>
                <a:spcPts val="0"/>
              </a:spcBef>
              <a:spcAft>
                <a:spcPts val="0"/>
              </a:spcAft>
              <a:buFontTx/>
              <a:buChar char="-"/>
            </a:pPr>
            <a:r>
              <a:rPr lang="en-US"/>
              <a:t>Hierarchal and automated caption generation pipeline</a:t>
            </a:r>
          </a:p>
          <a:p>
            <a:pPr marL="800100" lvl="2" indent="-342900">
              <a:buFontTx/>
              <a:buChar char="-"/>
            </a:pPr>
            <a:r>
              <a:rPr lang="en-US"/>
              <a:t>Statistical, structural, semantic captions generated using randomized templates</a:t>
            </a:r>
          </a:p>
          <a:p>
            <a:pPr marL="342900" lvl="0" indent="-342900" algn="l" rtl="0">
              <a:spcBef>
                <a:spcPts val="0"/>
              </a:spcBef>
              <a:spcAft>
                <a:spcPts val="0"/>
              </a:spcAft>
              <a:buFontTx/>
              <a:buChar char="-"/>
            </a:pPr>
            <a:r>
              <a:rPr lang="en-US"/>
              <a:t>Unique pretraining architecture  </a:t>
            </a:r>
          </a:p>
          <a:p>
            <a:pPr marL="800100" lvl="2" indent="-342900">
              <a:buFontTx/>
              <a:buChar char="-"/>
            </a:pPr>
            <a:r>
              <a:rPr lang="en-US"/>
              <a:t>Common multimodal architectures are combined into one general architecture</a:t>
            </a:r>
          </a:p>
          <a:p>
            <a:pPr marL="800100" lvl="2" indent="-342900">
              <a:buFontTx/>
              <a:buChar char="-"/>
            </a:pPr>
            <a:r>
              <a:rPr lang="en-US"/>
              <a:t>Leverage both contrastive and generative objectives </a:t>
            </a:r>
          </a:p>
          <a:p>
            <a:pPr marL="342900" lvl="0" indent="-342900" algn="l" rtl="0">
              <a:spcBef>
                <a:spcPts val="0"/>
              </a:spcBef>
              <a:spcAft>
                <a:spcPts val="0"/>
              </a:spcAft>
              <a:buFontTx/>
              <a:buChar char="-"/>
            </a:pPr>
            <a:r>
              <a:rPr lang="en-US"/>
              <a:t>Outperforms SOTA on zero-shot activity recognition, few-shot learning, cross modal retrieval</a:t>
            </a:r>
          </a:p>
          <a:p>
            <a:pPr marL="800100" lvl="1" indent="-342900" algn="l" rtl="0">
              <a:spcBef>
                <a:spcPts val="0"/>
              </a:spcBef>
              <a:spcAft>
                <a:spcPts val="0"/>
              </a:spcAft>
              <a:buFontTx/>
              <a:buChar char="-"/>
            </a:pPr>
            <a:r>
              <a:rPr lang="en-US"/>
              <a:t>Zero-shot activity recognition it outperforms LLMs such as Google Gemini and Gemma</a:t>
            </a:r>
          </a:p>
          <a:p>
            <a:pPr marL="800100" lvl="1" indent="-342900" algn="l" rtl="0">
              <a:spcBef>
                <a:spcPts val="0"/>
              </a:spcBef>
              <a:spcAft>
                <a:spcPts val="0"/>
              </a:spcAft>
              <a:buFontTx/>
              <a:buChar char="-"/>
            </a:pPr>
            <a:r>
              <a:rPr lang="en-US"/>
              <a:t>In few-shot learning it outperforms state of the art self-supervised learning methods developed by Facebook and Google researchers </a:t>
            </a:r>
          </a:p>
          <a:p>
            <a:pPr marL="1257300" lvl="2" indent="-342900" algn="l" rtl="0">
              <a:spcBef>
                <a:spcPts val="0"/>
              </a:spcBef>
              <a:spcAft>
                <a:spcPts val="0"/>
              </a:spcAft>
              <a:buFontTx/>
              <a:buChar char="-"/>
            </a:pPr>
            <a:r>
              <a:rPr lang="en-US"/>
              <a:t>When trained on a dataset with very few labels it can still achieve a high accuracy of activity recognition</a:t>
            </a:r>
          </a:p>
          <a:p>
            <a:pPr marL="342900" lvl="0" indent="-342900" algn="l" rtl="0">
              <a:spcBef>
                <a:spcPts val="0"/>
              </a:spcBef>
              <a:spcAft>
                <a:spcPts val="0"/>
              </a:spcAft>
              <a:buFontTx/>
              <a:buChar char="-"/>
            </a:pPr>
            <a:r>
              <a:rPr lang="en-US"/>
              <a:t>Zero shot generalization </a:t>
            </a:r>
          </a:p>
          <a:p>
            <a:pPr marL="800100" lvl="1" indent="-342900" algn="l" rtl="0">
              <a:spcBef>
                <a:spcPts val="0"/>
              </a:spcBef>
              <a:spcAft>
                <a:spcPts val="0"/>
              </a:spcAft>
              <a:buFontTx/>
              <a:buChar char="-"/>
            </a:pPr>
            <a:r>
              <a:rPr lang="en-US"/>
              <a:t>It can map classes it hasn’t’ seen before closely to other similar classes</a:t>
            </a:r>
          </a:p>
          <a:p>
            <a:pPr marL="158750" lvl="0" indent="0">
              <a:buNone/>
            </a:pPr>
            <a:endParaRPr lang="en-US" b="0"/>
          </a:p>
          <a:p>
            <a:pPr marL="158750" lvl="0" indent="0">
              <a:buNone/>
            </a:pPr>
            <a:r>
              <a:rPr lang="en-US" b="1"/>
              <a:t>Interesting takeaways:</a:t>
            </a:r>
          </a:p>
          <a:p>
            <a:pPr marL="342900" lvl="0" indent="-342900">
              <a:buFontTx/>
              <a:buChar char="-"/>
            </a:pPr>
            <a:r>
              <a:rPr lang="en-US"/>
              <a:t>Scalability</a:t>
            </a:r>
          </a:p>
          <a:p>
            <a:pPr marL="342900" lvl="0" indent="-342900">
              <a:buFontTx/>
              <a:buChar char="-"/>
            </a:pPr>
            <a:r>
              <a:rPr lang="en-US"/>
              <a:t>Zero-shot generalization to unseen tasks</a:t>
            </a:r>
          </a:p>
          <a:p>
            <a:pPr marL="342900" lvl="0" indent="-342900">
              <a:buFontTx/>
              <a:buChar char="-"/>
            </a:pPr>
            <a:r>
              <a:rPr lang="en-US"/>
              <a:t>Architecture scaling laws from other domains seem to hold in </a:t>
            </a:r>
            <a:r>
              <a:rPr lang="en-US" err="1"/>
              <a:t>SensorLM</a:t>
            </a:r>
            <a:endParaRPr lang="en-US"/>
          </a:p>
          <a:p>
            <a:pPr marL="342900" lvl="0" indent="-342900">
              <a:buFontTx/>
              <a:buChar char="-"/>
            </a:pPr>
            <a:r>
              <a:rPr lang="en-US"/>
              <a:t>Combination of semantic and structural captions in dataset construction improves zero-shot AR </a:t>
            </a:r>
          </a:p>
          <a:p>
            <a:pPr marL="342900" lvl="0" indent="-342900">
              <a:buFontTx/>
              <a:buChar char="-"/>
            </a:pPr>
            <a:endParaRPr lang="en-US"/>
          </a:p>
          <a:p>
            <a:pPr marL="342900" lvl="0" indent="-342900">
              <a:buFontTx/>
              <a:buChar char="-"/>
            </a:pPr>
            <a:endParaRPr lang="en-US"/>
          </a:p>
          <a:p>
            <a:pPr marL="0" lvl="0" indent="0">
              <a:buFontTx/>
              <a:buNone/>
            </a:pPr>
            <a:r>
              <a:rPr lang="en-US" sz="1100" b="1" i="0" u="none" strike="noStrike" cap="none">
                <a:solidFill>
                  <a:srgbClr val="000000"/>
                </a:solidFill>
                <a:effectLst/>
                <a:latin typeface="Arial"/>
                <a:ea typeface="Arial"/>
                <a:cs typeface="Arial"/>
                <a:sym typeface="Arial"/>
              </a:rPr>
              <a:t>AUROC</a:t>
            </a:r>
            <a:r>
              <a:rPr lang="en-US" sz="1100" b="0" i="0" u="none" strike="noStrike" cap="none">
                <a:solidFill>
                  <a:srgbClr val="000000"/>
                </a:solidFill>
                <a:effectLst/>
                <a:latin typeface="Arial"/>
                <a:ea typeface="Arial"/>
                <a:cs typeface="Arial"/>
                <a:sym typeface="Arial"/>
              </a:rPr>
              <a:t> stands for </a:t>
            </a:r>
            <a:r>
              <a:rPr lang="en-US" sz="1100" b="1" i="0" u="none" strike="noStrike" cap="none">
                <a:solidFill>
                  <a:srgbClr val="000000"/>
                </a:solidFill>
                <a:effectLst/>
                <a:latin typeface="Arial"/>
                <a:ea typeface="Arial"/>
                <a:cs typeface="Arial"/>
                <a:sym typeface="Arial"/>
              </a:rPr>
              <a:t>Area Under the Receiver Operating Characteristic Curve</a:t>
            </a:r>
          </a:p>
          <a:p>
            <a:pPr marL="0" lvl="0" indent="0">
              <a:buFontTx/>
              <a:buNone/>
            </a:pPr>
            <a:endParaRPr lang="en-US"/>
          </a:p>
          <a:p>
            <a:pPr marL="0" lvl="0" indent="0">
              <a:buFontTx/>
              <a:buNone/>
            </a:pPr>
            <a:r>
              <a:rPr lang="en-US"/>
              <a:t>Photoplethysmography (PPG), Accelerometer (ACC), Skin Conductance (electrodermal activity, EDA), Skin Temperature (TEMP), and Altitude (ALT).</a:t>
            </a:r>
          </a:p>
          <a:p>
            <a:endParaRPr lang="en-US"/>
          </a:p>
          <a:p>
            <a:pPr marL="0" lvl="0" indent="0" algn="l" rtl="0">
              <a:spcBef>
                <a:spcPts val="0"/>
              </a:spcBef>
              <a:spcAft>
                <a:spcPts val="0"/>
              </a:spcAft>
              <a:buFontTx/>
              <a:buNone/>
            </a:pPr>
            <a:endParaRPr lang="en-US"/>
          </a:p>
          <a:p>
            <a:pPr marL="342900" lvl="0" indent="-342900" algn="l" rtl="0">
              <a:spcBef>
                <a:spcPts val="0"/>
              </a:spcBef>
              <a:spcAft>
                <a:spcPts val="0"/>
              </a:spcAft>
              <a:buFontTx/>
              <a:buChar char="-"/>
            </a:pPr>
            <a:endParaRPr lang="en-US"/>
          </a:p>
          <a:p>
            <a:pPr marL="342900" lvl="0" indent="-342900" algn="l" rtl="0">
              <a:spcBef>
                <a:spcPts val="0"/>
              </a:spcBef>
              <a:spcAft>
                <a:spcPts val="0"/>
              </a:spcAft>
              <a:buFontTx/>
              <a:buChar char="-"/>
            </a:pPr>
            <a:endParaRPr lang="en-US"/>
          </a:p>
          <a:p>
            <a:pPr marL="342900" lvl="0" indent="-342900" algn="l" rtl="0">
              <a:spcBef>
                <a:spcPts val="0"/>
              </a:spcBef>
              <a:spcAft>
                <a:spcPts val="0"/>
              </a:spcAft>
              <a:buFontTx/>
              <a:buChar char="-"/>
            </a:pPr>
            <a:endParaRPr lang="en-US"/>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Harshit</a:t>
            </a:r>
          </a:p>
        </p:txBody>
      </p:sp>
    </p:spTree>
    <p:extLst>
      <p:ext uri="{BB962C8B-B14F-4D97-AF65-F5344CB8AC3E}">
        <p14:creationId xmlns:p14="http://schemas.microsoft.com/office/powerpoint/2010/main" val="132703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C5E68-E7E9-A87F-E691-FB3850E1EC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BF37A-3A30-8E1E-E216-68E38BFCB74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F49A4D-CF23-4C4F-922F-8E7D35B10524}"/>
              </a:ext>
            </a:extLst>
          </p:cNvPr>
          <p:cNvSpPr>
            <a:spLocks noGrp="1"/>
          </p:cNvSpPr>
          <p:nvPr>
            <p:ph type="body" idx="1"/>
          </p:nvPr>
        </p:nvSpPr>
        <p:spPr/>
        <p:txBody>
          <a:bodyPr/>
          <a:lstStyle/>
          <a:p>
            <a:r>
              <a:rPr lang="en-US" dirty="0" err="1"/>
              <a:t>SensorLM</a:t>
            </a:r>
            <a:r>
              <a:rPr lang="en-US" dirty="0"/>
              <a:t> is a very recent 2025 paper, and it represents a major step forward in sensor-language modeling.</a:t>
            </a:r>
            <a:br>
              <a:rPr lang="en-US" dirty="0"/>
            </a:br>
            <a:r>
              <a:rPr lang="en-US" dirty="0"/>
              <a:t> It introduces a dedicated encoder for raw sensor signals, a multimodal text decoder that can reason over them, and a hybrid training objective that tightly aligns sensors with natural language.</a:t>
            </a:r>
            <a:br>
              <a:rPr lang="en-US" dirty="0"/>
            </a:br>
            <a:r>
              <a:rPr lang="en-US" dirty="0"/>
              <a:t> Because of this, the model achieves strong zero-shot classification, high label efficiency, and strong cross-modal retrieval.</a:t>
            </a:r>
            <a:br>
              <a:rPr lang="en-US" dirty="0"/>
            </a:br>
            <a:r>
              <a:rPr lang="en-US" dirty="0"/>
              <a:t> And all of this is enabled by the largest sensor-language dataset ever created — nearly 60 million hours — built using a new hierarchical captioning pipeline across five sensor types.</a:t>
            </a:r>
          </a:p>
        </p:txBody>
      </p:sp>
      <p:sp>
        <p:nvSpPr>
          <p:cNvPr id="4" name="Slide Number Placeholder 3">
            <a:extLst>
              <a:ext uri="{FF2B5EF4-FFF2-40B4-BE49-F238E27FC236}">
                <a16:creationId xmlns:a16="http://schemas.microsoft.com/office/drawing/2014/main" id="{A919E074-52DC-975F-721C-8B14FD04D263}"/>
              </a:ext>
            </a:extLst>
          </p:cNvPr>
          <p:cNvSpPr>
            <a:spLocks noGrp="1"/>
          </p:cNvSpPr>
          <p:nvPr>
            <p:ph type="sldNum" sz="quarter" idx="5"/>
          </p:nvPr>
        </p:nvSpPr>
        <p:spPr/>
        <p:txBody>
          <a:bodyPr/>
          <a:lstStyle/>
          <a:p>
            <a:fld id="{2CB67138-1A49-424C-A7DD-A3AE36624C67}" type="slidenum">
              <a:rPr lang="en-US" smtClean="0"/>
              <a:t>6</a:t>
            </a:fld>
            <a:endParaRPr lang="en-US"/>
          </a:p>
        </p:txBody>
      </p:sp>
    </p:spTree>
    <p:extLst>
      <p:ext uri="{BB962C8B-B14F-4D97-AF65-F5344CB8AC3E}">
        <p14:creationId xmlns:p14="http://schemas.microsoft.com/office/powerpoint/2010/main" val="192361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Harshit</a:t>
            </a:r>
          </a:p>
        </p:txBody>
      </p:sp>
    </p:spTree>
    <p:extLst>
      <p:ext uri="{BB962C8B-B14F-4D97-AF65-F5344CB8AC3E}">
        <p14:creationId xmlns:p14="http://schemas.microsoft.com/office/powerpoint/2010/main" val="11468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Traditional models aren’t great with sensor data.</a:t>
            </a:r>
            <a:br>
              <a:rPr lang="en-US" dirty="0"/>
            </a:br>
            <a:r>
              <a:rPr lang="en-US" dirty="0"/>
              <a:t> Big language models can’t read raw sensor signals, smaller models don’t generalize well, and time-series models don’t really understand meaning.</a:t>
            </a:r>
            <a:br>
              <a:rPr lang="en-US" dirty="0"/>
            </a:br>
            <a:r>
              <a:rPr lang="en-US" dirty="0"/>
              <a:t> But human activity recognition is important for things like healthcare, rehab, smart homes, and daily-life monitoring.</a:t>
            </a:r>
            <a:br>
              <a:rPr lang="en-US" dirty="0"/>
            </a:br>
            <a:r>
              <a:rPr lang="en-US" dirty="0"/>
              <a:t> So we need a model that understands sensors </a:t>
            </a:r>
            <a:r>
              <a:rPr lang="en-US" i="1" dirty="0"/>
              <a:t>and</a:t>
            </a:r>
            <a:r>
              <a:rPr lang="en-US" dirty="0"/>
              <a:t> language at the same time.</a:t>
            </a:r>
            <a:br>
              <a:rPr lang="en-US" dirty="0"/>
            </a:br>
            <a:r>
              <a:rPr lang="en-US" dirty="0"/>
              <a:t> That’s what </a:t>
            </a:r>
            <a:r>
              <a:rPr lang="en-US" dirty="0" err="1"/>
              <a:t>SensorLM</a:t>
            </a:r>
            <a:r>
              <a:rPr lang="en-US" dirty="0"/>
              <a:t> does — it connects sensor patterns with natural-language descriptions so we can reason about sensor data in a much smarter way.</a:t>
            </a:r>
          </a:p>
        </p:txBody>
      </p:sp>
    </p:spTree>
    <p:extLst>
      <p:ext uri="{BB962C8B-B14F-4D97-AF65-F5344CB8AC3E}">
        <p14:creationId xmlns:p14="http://schemas.microsoft.com/office/powerpoint/2010/main" val="77870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Maatla</a:t>
            </a:r>
          </a:p>
          <a:p>
            <a:r>
              <a:rPr lang="en-US"/>
              <a:t>What their devices offer</a:t>
            </a:r>
          </a:p>
          <a:p>
            <a:r>
              <a:rPr lang="en-US"/>
              <a:t>Size and capability of companies, whoop being a startup </a:t>
            </a:r>
          </a:p>
          <a:p>
            <a:r>
              <a:rPr lang="en-US"/>
              <a:t>Vertical integration for companies like apple, google and meta</a:t>
            </a:r>
          </a:p>
        </p:txBody>
      </p:sp>
      <p:sp>
        <p:nvSpPr>
          <p:cNvPr id="4" name="Slide Number Placeholder 3"/>
          <p:cNvSpPr>
            <a:spLocks noGrp="1"/>
          </p:cNvSpPr>
          <p:nvPr>
            <p:ph type="sldNum" sz="quarter" idx="5"/>
          </p:nvPr>
        </p:nvSpPr>
        <p:spPr/>
        <p:txBody>
          <a:bodyPr/>
          <a:lstStyle/>
          <a:p>
            <a:fld id="{2CB67138-1A49-424C-A7DD-A3AE36624C67}" type="slidenum">
              <a:rPr lang="en-US" smtClean="0"/>
              <a:t>9</a:t>
            </a:fld>
            <a:endParaRPr lang="en-US"/>
          </a:p>
        </p:txBody>
      </p:sp>
    </p:spTree>
    <p:extLst>
      <p:ext uri="{BB962C8B-B14F-4D97-AF65-F5344CB8AC3E}">
        <p14:creationId xmlns:p14="http://schemas.microsoft.com/office/powerpoint/2010/main" val="540591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ransition Headline Slide" type="secHead">
  <p:cSld name="SECTION_HEADER">
    <p:spTree>
      <p:nvGrpSpPr>
        <p:cNvPr id="1" name="Shape 31"/>
        <p:cNvGrpSpPr/>
        <p:nvPr/>
      </p:nvGrpSpPr>
      <p:grpSpPr>
        <a:xfrm>
          <a:off x="0" y="0"/>
          <a:ext cx="0" cy="0"/>
          <a:chOff x="0" y="0"/>
          <a:chExt cx="0" cy="0"/>
        </a:xfrm>
      </p:grpSpPr>
      <p:sp>
        <p:nvSpPr>
          <p:cNvPr id="32" name="Google Shape;3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3" name="Google Shape;33;p4"/>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34" name="Google Shape;34;p4"/>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cxnSp>
        <p:nvCxnSpPr>
          <p:cNvPr id="35" name="Google Shape;35;p4"/>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
        <p:nvSpPr>
          <p:cNvPr id="36" name="Google Shape;36;p4"/>
          <p:cNvSpPr txBox="1">
            <a:spLocks noGrp="1"/>
          </p:cNvSpPr>
          <p:nvPr>
            <p:ph type="title"/>
          </p:nvPr>
        </p:nvSpPr>
        <p:spPr>
          <a:xfrm>
            <a:off x="913150" y="1867300"/>
            <a:ext cx="7224300" cy="869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None/>
              <a:defRPr sz="35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title style</a:t>
            </a:r>
            <a:endParaRPr/>
          </a:p>
        </p:txBody>
      </p:sp>
      <p:sp>
        <p:nvSpPr>
          <p:cNvPr id="37" name="Google Shape;37;p4"/>
          <p:cNvSpPr txBox="1">
            <a:spLocks noGrp="1"/>
          </p:cNvSpPr>
          <p:nvPr>
            <p:ph type="subTitle" idx="1"/>
          </p:nvPr>
        </p:nvSpPr>
        <p:spPr>
          <a:xfrm>
            <a:off x="896400" y="2660500"/>
            <a:ext cx="7241100" cy="65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1C232"/>
              </a:buClr>
              <a:buSzPts val="2400"/>
              <a:buFont typeface="Roboto"/>
              <a:buNone/>
              <a:defRPr sz="2400" b="1">
                <a:solidFill>
                  <a:srgbClr val="F1C232"/>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cxnSp>
        <p:nvCxnSpPr>
          <p:cNvPr id="38" name="Google Shape;38;p4"/>
          <p:cNvCxnSpPr/>
          <p:nvPr/>
        </p:nvCxnSpPr>
        <p:spPr>
          <a:xfrm rot="10800000" flipH="1">
            <a:off x="4229500" y="511975"/>
            <a:ext cx="4058400" cy="22200"/>
          </a:xfrm>
          <a:prstGeom prst="straightConnector1">
            <a:avLst/>
          </a:prstGeom>
          <a:noFill/>
          <a:ln w="9525" cap="flat" cmpd="sng">
            <a:solidFill>
              <a:srgbClr val="F1C232"/>
            </a:solidFill>
            <a:prstDash val="solid"/>
            <a:round/>
            <a:headEnd type="none" w="med" len="med"/>
            <a:tailEnd type="none" w="med" len="med"/>
          </a:ln>
        </p:spPr>
      </p:cxnSp>
      <p:pic>
        <p:nvPicPr>
          <p:cNvPr id="2" name="Google Shape;7;p1">
            <a:extLst>
              <a:ext uri="{FF2B5EF4-FFF2-40B4-BE49-F238E27FC236}">
                <a16:creationId xmlns:a16="http://schemas.microsoft.com/office/drawing/2014/main" id="{5968CEA0-CDE2-8095-7DA2-E0B84B9F382F}"/>
              </a:ext>
            </a:extLst>
          </p:cNvPr>
          <p:cNvPicPr preferRelativeResize="0"/>
          <p:nvPr userDrawn="1"/>
        </p:nvPicPr>
        <p:blipFill>
          <a:blip r:embed="rId2">
            <a:alphaModFix/>
          </a:blip>
          <a:stretch>
            <a:fillRect/>
          </a:stretch>
        </p:blipFill>
        <p:spPr>
          <a:xfrm>
            <a:off x="615999" y="448251"/>
            <a:ext cx="3211375" cy="3170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asic Page">
    <p:spTree>
      <p:nvGrpSpPr>
        <p:cNvPr id="1" name=""/>
        <p:cNvGrpSpPr/>
        <p:nvPr/>
      </p:nvGrpSpPr>
      <p:grpSpPr>
        <a:xfrm>
          <a:off x="0" y="0"/>
          <a:ext cx="0" cy="0"/>
          <a:chOff x="0" y="0"/>
          <a:chExt cx="0" cy="0"/>
        </a:xfrm>
      </p:grpSpPr>
      <p:sp>
        <p:nvSpPr>
          <p:cNvPr id="2" name="Title 1"/>
          <p:cNvSpPr>
            <a:spLocks noGrp="1"/>
          </p:cNvSpPr>
          <p:nvPr>
            <p:ph type="ctrTitle"/>
          </p:nvPr>
        </p:nvSpPr>
        <p:spPr>
          <a:xfrm>
            <a:off x="246446" y="442907"/>
            <a:ext cx="8703216" cy="336897"/>
          </a:xfrm>
        </p:spPr>
        <p:txBody>
          <a:bodyPr lIns="72000" tIns="72000" rIns="72000" bIns="0" anchor="b" anchorCtr="0">
            <a:noAutofit/>
          </a:bodyPr>
          <a:lstStyle>
            <a:lvl1pPr algn="l">
              <a:lnSpc>
                <a:spcPct val="100000"/>
              </a:lnSpc>
              <a:defRPr sz="2177" b="0" i="0">
                <a:solidFill>
                  <a:schemeClr val="tx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3" name="Subtitle 2"/>
          <p:cNvSpPr>
            <a:spLocks noGrp="1"/>
          </p:cNvSpPr>
          <p:nvPr>
            <p:ph type="subTitle" idx="1"/>
          </p:nvPr>
        </p:nvSpPr>
        <p:spPr>
          <a:xfrm>
            <a:off x="246445" y="810359"/>
            <a:ext cx="8703217" cy="441426"/>
          </a:xfrm>
        </p:spPr>
        <p:txBody>
          <a:bodyPr lIns="72000" tIns="72000" rIns="72000" bIns="72000" anchor="t" anchorCtr="0">
            <a:noAutofit/>
          </a:bodyPr>
          <a:lstStyle>
            <a:lvl1pPr marL="0" indent="0" algn="l">
              <a:lnSpc>
                <a:spcPct val="100000"/>
              </a:lnSpc>
              <a:spcBef>
                <a:spcPts val="0"/>
              </a:spcBef>
              <a:spcAft>
                <a:spcPts val="204"/>
              </a:spcAft>
              <a:buNone/>
              <a:defRPr sz="1089" b="0" i="0">
                <a:solidFill>
                  <a:srgbClr val="F1C331"/>
                </a:solidFill>
                <a:latin typeface="Arial" panose="020B0604020202020204" pitchFamily="34" charset="0"/>
                <a:cs typeface="Arial" panose="020B0604020202020204" pitchFamily="34" charset="0"/>
              </a:defRPr>
            </a:lvl1pPr>
            <a:lvl2pPr marL="342903" indent="0" algn="ctr">
              <a:buNone/>
              <a:defRPr sz="1500"/>
            </a:lvl2pPr>
            <a:lvl3pPr marL="685804" indent="0" algn="ctr">
              <a:buNone/>
              <a:defRPr sz="1350"/>
            </a:lvl3pPr>
            <a:lvl4pPr marL="1028707" indent="0" algn="ctr">
              <a:buNone/>
              <a:defRPr sz="1200"/>
            </a:lvl4pPr>
            <a:lvl5pPr marL="1371609" indent="0" algn="ctr">
              <a:buNone/>
              <a:defRPr sz="1200"/>
            </a:lvl5pPr>
            <a:lvl6pPr marL="1714511" indent="0" algn="ctr">
              <a:buNone/>
              <a:defRPr sz="1200"/>
            </a:lvl6pPr>
            <a:lvl7pPr marL="2057413" indent="0" algn="ctr">
              <a:buNone/>
              <a:defRPr sz="1200"/>
            </a:lvl7pPr>
            <a:lvl8pPr marL="2400316" indent="0" algn="ctr">
              <a:buNone/>
              <a:defRPr sz="1200"/>
            </a:lvl8pPr>
            <a:lvl9pPr marL="2743218" indent="0" algn="ctr">
              <a:buNone/>
              <a:defRPr sz="1200"/>
            </a:lvl9pPr>
          </a:lstStyle>
          <a:p>
            <a:r>
              <a:rPr lang="en-GB"/>
              <a:t>Click to edit Master subtitle style</a:t>
            </a:r>
            <a:endParaRPr lang="en-US"/>
          </a:p>
        </p:txBody>
      </p:sp>
      <p:sp>
        <p:nvSpPr>
          <p:cNvPr id="10" name="Text Placeholder 9">
            <a:extLst>
              <a:ext uri="{FF2B5EF4-FFF2-40B4-BE49-F238E27FC236}">
                <a16:creationId xmlns:a16="http://schemas.microsoft.com/office/drawing/2014/main" id="{B72B6453-217D-DF8E-B36E-4AF51D865AA5}"/>
              </a:ext>
            </a:extLst>
          </p:cNvPr>
          <p:cNvSpPr>
            <a:spLocks noGrp="1"/>
          </p:cNvSpPr>
          <p:nvPr>
            <p:ph type="body" sz="quarter" idx="13"/>
          </p:nvPr>
        </p:nvSpPr>
        <p:spPr>
          <a:xfrm>
            <a:off x="246259" y="167418"/>
            <a:ext cx="8703216" cy="204141"/>
          </a:xfrm>
          <a:ln>
            <a:noFill/>
          </a:ln>
        </p:spPr>
        <p:txBody>
          <a:bodyPr wrap="none" anchor="ctr" anchorCtr="0"/>
          <a:lstStyle>
            <a:lvl1pPr marL="0" indent="0">
              <a:buNone/>
              <a:defRPr sz="680"/>
            </a:lvl1pPr>
            <a:lvl2pPr>
              <a:defRPr sz="680"/>
            </a:lvl2pPr>
            <a:lvl3pPr>
              <a:defRPr sz="680"/>
            </a:lvl3pPr>
            <a:lvl4pPr>
              <a:defRPr sz="680"/>
            </a:lvl4pPr>
            <a:lvl5pPr>
              <a:defRPr sz="680"/>
            </a:lvl5pPr>
          </a:lstStyle>
          <a:p>
            <a:pPr lvl="0"/>
            <a:r>
              <a:rPr lang="en-GB"/>
              <a:t>Click to edit Master text styles</a:t>
            </a:r>
            <a:endParaRPr lang="en-US"/>
          </a:p>
        </p:txBody>
      </p:sp>
      <p:pic>
        <p:nvPicPr>
          <p:cNvPr id="4" name="Google Shape;105;p11">
            <a:extLst>
              <a:ext uri="{FF2B5EF4-FFF2-40B4-BE49-F238E27FC236}">
                <a16:creationId xmlns:a16="http://schemas.microsoft.com/office/drawing/2014/main" id="{3229E7BE-DAB8-5060-3C6E-00E972D16680}"/>
              </a:ext>
            </a:extLst>
          </p:cNvPr>
          <p:cNvPicPr preferRelativeResize="0">
            <a:picLocks noChangeAspect="1"/>
          </p:cNvPicPr>
          <p:nvPr userDrawn="1"/>
        </p:nvPicPr>
        <p:blipFill>
          <a:blip r:embed="rId2">
            <a:alphaModFix/>
          </a:blip>
          <a:stretch>
            <a:fillRect/>
          </a:stretch>
        </p:blipFill>
        <p:spPr>
          <a:xfrm>
            <a:off x="310848" y="4700593"/>
            <a:ext cx="2596288" cy="256304"/>
          </a:xfrm>
          <a:prstGeom prst="rect">
            <a:avLst/>
          </a:prstGeom>
          <a:noFill/>
          <a:ln>
            <a:noFill/>
          </a:ln>
        </p:spPr>
      </p:pic>
      <p:sp>
        <p:nvSpPr>
          <p:cNvPr id="8" name="Slide Number Placeholder 7">
            <a:extLst>
              <a:ext uri="{FF2B5EF4-FFF2-40B4-BE49-F238E27FC236}">
                <a16:creationId xmlns:a16="http://schemas.microsoft.com/office/drawing/2014/main" id="{82CDDFF0-608A-F9C2-8B0A-5D09446FC165}"/>
              </a:ext>
            </a:extLst>
          </p:cNvPr>
          <p:cNvSpPr>
            <a:spLocks noGrp="1"/>
          </p:cNvSpPr>
          <p:nvPr>
            <p:ph type="sldNum" idx="14"/>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19797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type="tx">
  <p:cSld name="TITLE_AND_BODY">
    <p:spTree>
      <p:nvGrpSpPr>
        <p:cNvPr id="1" name="Shape 39"/>
        <p:cNvGrpSpPr/>
        <p:nvPr/>
      </p:nvGrpSpPr>
      <p:grpSpPr>
        <a:xfrm>
          <a:off x="0" y="0"/>
          <a:ext cx="0" cy="0"/>
          <a:chOff x="0" y="0"/>
          <a:chExt cx="0" cy="0"/>
        </a:xfrm>
      </p:grpSpPr>
      <p:sp>
        <p:nvSpPr>
          <p:cNvPr id="40" name="Google Shape;4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5"/>
          <p:cNvSpPr/>
          <p:nvPr/>
        </p:nvSpPr>
        <p:spPr>
          <a:xfrm>
            <a:off x="75" y="907975"/>
            <a:ext cx="9144000" cy="42354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913150" y="1079325"/>
            <a:ext cx="7224300" cy="648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3400"/>
              <a:buNone/>
              <a:defRPr sz="3400" b="1">
                <a:solidFill>
                  <a:srgbClr val="21212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title style</a:t>
            </a:r>
            <a:endParaRPr/>
          </a:p>
        </p:txBody>
      </p:sp>
      <p:sp>
        <p:nvSpPr>
          <p:cNvPr id="43" name="Google Shape;43;p5"/>
          <p:cNvSpPr txBox="1">
            <a:spLocks noGrp="1"/>
          </p:cNvSpPr>
          <p:nvPr>
            <p:ph type="subTitle" idx="1"/>
          </p:nvPr>
        </p:nvSpPr>
        <p:spPr>
          <a:xfrm>
            <a:off x="913154" y="1905950"/>
            <a:ext cx="7410300" cy="2883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2400"/>
              <a:buFont typeface="Roboto"/>
              <a:buNone/>
              <a:defRPr sz="2400">
                <a:solidFill>
                  <a:srgbClr val="21212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pic>
        <p:nvPicPr>
          <p:cNvPr id="2" name="Google Shape;7;p1">
            <a:extLst>
              <a:ext uri="{FF2B5EF4-FFF2-40B4-BE49-F238E27FC236}">
                <a16:creationId xmlns:a16="http://schemas.microsoft.com/office/drawing/2014/main" id="{01E93313-3A7D-3E86-D72A-C51CC614B5A4}"/>
              </a:ext>
            </a:extLst>
          </p:cNvPr>
          <p:cNvPicPr preferRelativeResize="0"/>
          <p:nvPr userDrawn="1"/>
        </p:nvPicPr>
        <p:blipFill>
          <a:blip r:embed="rId2">
            <a:alphaModFix/>
          </a:blip>
          <a:stretch>
            <a:fillRect/>
          </a:stretch>
        </p:blipFill>
        <p:spPr>
          <a:xfrm>
            <a:off x="503704" y="343575"/>
            <a:ext cx="3211375" cy="3170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Column text slide">
  <p:cSld name="TITLE_AND_TWO_COLUMNS_1">
    <p:spTree>
      <p:nvGrpSpPr>
        <p:cNvPr id="1" name="Shape 44"/>
        <p:cNvGrpSpPr/>
        <p:nvPr/>
      </p:nvGrpSpPr>
      <p:grpSpPr>
        <a:xfrm>
          <a:off x="0" y="0"/>
          <a:ext cx="0" cy="0"/>
          <a:chOff x="0" y="0"/>
          <a:chExt cx="0" cy="0"/>
        </a:xfrm>
      </p:grpSpPr>
      <p:cxnSp>
        <p:nvCxnSpPr>
          <p:cNvPr id="45" name="Google Shape;45;p6"/>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46" name="Google Shape;4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7" name="Google Shape;47;p6"/>
          <p:cNvSpPr/>
          <p:nvPr/>
        </p:nvSpPr>
        <p:spPr>
          <a:xfrm>
            <a:off x="75" y="907975"/>
            <a:ext cx="9144000" cy="42354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body" idx="1"/>
          </p:nvPr>
        </p:nvSpPr>
        <p:spPr>
          <a:xfrm>
            <a:off x="387900" y="1489825"/>
            <a:ext cx="3999900" cy="3078900"/>
          </a:xfrm>
          <a:prstGeom prst="rect">
            <a:avLst/>
          </a:prstGeom>
          <a:noFill/>
          <a:ln>
            <a:noFill/>
          </a:ln>
        </p:spPr>
        <p:txBody>
          <a:bodyPr spcFirstLastPara="1" wrap="square" lIns="91425" tIns="91425" rIns="91425" bIns="91425" anchor="ctr" anchorCtr="0">
            <a:noAutofit/>
          </a:bodyPr>
          <a:lstStyle>
            <a:lvl1pPr marL="457200" lvl="0" indent="-323850" rtl="0">
              <a:spcBef>
                <a:spcPts val="0"/>
              </a:spcBef>
              <a:spcAft>
                <a:spcPts val="0"/>
              </a:spcAft>
              <a:buSzPts val="1500"/>
              <a:buFont typeface="Roboto"/>
              <a:buChar char="●"/>
              <a:defRPr sz="1500">
                <a:latin typeface="Roboto"/>
                <a:ea typeface="Roboto"/>
                <a:cs typeface="Roboto"/>
                <a:sym typeface="Roboto"/>
              </a:defRPr>
            </a:lvl1pPr>
            <a:lvl2pPr marL="914400" lvl="1" indent="-323850" rtl="0">
              <a:spcBef>
                <a:spcPts val="0"/>
              </a:spcBef>
              <a:spcAft>
                <a:spcPts val="0"/>
              </a:spcAft>
              <a:buSzPts val="1500"/>
              <a:buFont typeface="Roboto"/>
              <a:buChar char="○"/>
              <a:defRPr sz="1500">
                <a:latin typeface="Roboto"/>
                <a:ea typeface="Roboto"/>
                <a:cs typeface="Roboto"/>
                <a:sym typeface="Roboto"/>
              </a:defRPr>
            </a:lvl2pPr>
            <a:lvl3pPr marL="1371600" lvl="2" indent="-323850" rtl="0">
              <a:spcBef>
                <a:spcPts val="0"/>
              </a:spcBef>
              <a:spcAft>
                <a:spcPts val="0"/>
              </a:spcAft>
              <a:buSzPts val="1500"/>
              <a:buFont typeface="Roboto"/>
              <a:buChar char="■"/>
              <a:defRPr sz="1500">
                <a:latin typeface="Roboto"/>
                <a:ea typeface="Roboto"/>
                <a:cs typeface="Roboto"/>
                <a:sym typeface="Roboto"/>
              </a:defRPr>
            </a:lvl3pPr>
            <a:lvl4pPr marL="1828800" lvl="3" indent="-323850" rtl="0">
              <a:spcBef>
                <a:spcPts val="0"/>
              </a:spcBef>
              <a:spcAft>
                <a:spcPts val="0"/>
              </a:spcAft>
              <a:buSzPts val="1500"/>
              <a:buFont typeface="Roboto"/>
              <a:buChar char="●"/>
              <a:defRPr sz="1500">
                <a:latin typeface="Roboto"/>
                <a:ea typeface="Roboto"/>
                <a:cs typeface="Roboto"/>
                <a:sym typeface="Roboto"/>
              </a:defRPr>
            </a:lvl4pPr>
            <a:lvl5pPr marL="2286000" lvl="4" indent="-323850" rtl="0">
              <a:spcBef>
                <a:spcPts val="0"/>
              </a:spcBef>
              <a:spcAft>
                <a:spcPts val="0"/>
              </a:spcAft>
              <a:buSzPts val="1500"/>
              <a:buFont typeface="Roboto"/>
              <a:buChar char="○"/>
              <a:defRPr sz="1500">
                <a:latin typeface="Roboto"/>
                <a:ea typeface="Roboto"/>
                <a:cs typeface="Roboto"/>
                <a:sym typeface="Roboto"/>
              </a:defRPr>
            </a:lvl5pPr>
            <a:lvl6pPr marL="2743200" lvl="5" indent="-323850" rtl="0">
              <a:spcBef>
                <a:spcPts val="0"/>
              </a:spcBef>
              <a:spcAft>
                <a:spcPts val="0"/>
              </a:spcAft>
              <a:buSzPts val="1500"/>
              <a:buFont typeface="Roboto"/>
              <a:buChar char="■"/>
              <a:defRPr sz="1500">
                <a:latin typeface="Roboto"/>
                <a:ea typeface="Roboto"/>
                <a:cs typeface="Roboto"/>
                <a:sym typeface="Roboto"/>
              </a:defRPr>
            </a:lvl6pPr>
            <a:lvl7pPr marL="3200400" lvl="6" indent="-323850" rtl="0">
              <a:spcBef>
                <a:spcPts val="0"/>
              </a:spcBef>
              <a:spcAft>
                <a:spcPts val="0"/>
              </a:spcAft>
              <a:buSzPts val="1500"/>
              <a:buFont typeface="Roboto"/>
              <a:buChar char="●"/>
              <a:defRPr sz="1500">
                <a:latin typeface="Roboto"/>
                <a:ea typeface="Roboto"/>
                <a:cs typeface="Roboto"/>
                <a:sym typeface="Roboto"/>
              </a:defRPr>
            </a:lvl7pPr>
            <a:lvl8pPr marL="3657600" lvl="7" indent="-323850" rtl="0">
              <a:spcBef>
                <a:spcPts val="0"/>
              </a:spcBef>
              <a:spcAft>
                <a:spcPts val="0"/>
              </a:spcAft>
              <a:buSzPts val="1500"/>
              <a:buFont typeface="Roboto"/>
              <a:buChar char="○"/>
              <a:defRPr sz="1500">
                <a:latin typeface="Roboto"/>
                <a:ea typeface="Roboto"/>
                <a:cs typeface="Roboto"/>
                <a:sym typeface="Roboto"/>
              </a:defRPr>
            </a:lvl8pPr>
            <a:lvl9pPr marL="4114800" lvl="8" indent="-323850" rtl="0">
              <a:spcBef>
                <a:spcPts val="0"/>
              </a:spcBef>
              <a:spcAft>
                <a:spcPts val="0"/>
              </a:spcAft>
              <a:buSzPts val="1500"/>
              <a:buFont typeface="Roboto"/>
              <a:buChar char="■"/>
              <a:defRPr sz="1500">
                <a:latin typeface="Roboto"/>
                <a:ea typeface="Roboto"/>
                <a:cs typeface="Roboto"/>
                <a:sym typeface="Roboto"/>
              </a:defRPr>
            </a:lvl9pPr>
          </a:lstStyle>
          <a:p>
            <a:pPr lvl="0"/>
            <a:r>
              <a:rPr lang="en-GB"/>
              <a:t>Click to edit Master text styles</a:t>
            </a:r>
          </a:p>
        </p:txBody>
      </p:sp>
      <p:sp>
        <p:nvSpPr>
          <p:cNvPr id="49" name="Google Shape;49;p6"/>
          <p:cNvSpPr txBox="1">
            <a:spLocks noGrp="1"/>
          </p:cNvSpPr>
          <p:nvPr>
            <p:ph type="body" idx="2"/>
          </p:nvPr>
        </p:nvSpPr>
        <p:spPr>
          <a:xfrm>
            <a:off x="4706200" y="1489825"/>
            <a:ext cx="3999900" cy="3078900"/>
          </a:xfrm>
          <a:prstGeom prst="rect">
            <a:avLst/>
          </a:prstGeom>
          <a:noFill/>
          <a:ln>
            <a:noFill/>
          </a:ln>
        </p:spPr>
        <p:txBody>
          <a:bodyPr spcFirstLastPara="1" wrap="square" lIns="91425" tIns="91425" rIns="91425" bIns="91425" anchor="ctr" anchorCtr="0">
            <a:noAutofit/>
          </a:bodyPr>
          <a:lstStyle>
            <a:lvl1pPr marL="457200" lvl="0" indent="-323850" rtl="0">
              <a:spcBef>
                <a:spcPts val="0"/>
              </a:spcBef>
              <a:spcAft>
                <a:spcPts val="0"/>
              </a:spcAft>
              <a:buSzPts val="1500"/>
              <a:buFont typeface="Roboto"/>
              <a:buChar char="●"/>
              <a:defRPr sz="1500">
                <a:latin typeface="Roboto"/>
                <a:ea typeface="Roboto"/>
                <a:cs typeface="Roboto"/>
                <a:sym typeface="Roboto"/>
              </a:defRPr>
            </a:lvl1pPr>
            <a:lvl2pPr marL="914400" lvl="1" indent="-323850" rtl="0">
              <a:spcBef>
                <a:spcPts val="0"/>
              </a:spcBef>
              <a:spcAft>
                <a:spcPts val="0"/>
              </a:spcAft>
              <a:buSzPts val="1500"/>
              <a:buFont typeface="Roboto"/>
              <a:buChar char="○"/>
              <a:defRPr sz="1500">
                <a:latin typeface="Roboto"/>
                <a:ea typeface="Roboto"/>
                <a:cs typeface="Roboto"/>
                <a:sym typeface="Roboto"/>
              </a:defRPr>
            </a:lvl2pPr>
            <a:lvl3pPr marL="1371600" lvl="2" indent="-323850" rtl="0">
              <a:spcBef>
                <a:spcPts val="0"/>
              </a:spcBef>
              <a:spcAft>
                <a:spcPts val="0"/>
              </a:spcAft>
              <a:buSzPts val="1500"/>
              <a:buFont typeface="Roboto"/>
              <a:buChar char="■"/>
              <a:defRPr sz="1500">
                <a:latin typeface="Roboto"/>
                <a:ea typeface="Roboto"/>
                <a:cs typeface="Roboto"/>
                <a:sym typeface="Roboto"/>
              </a:defRPr>
            </a:lvl3pPr>
            <a:lvl4pPr marL="1828800" lvl="3" indent="-323850" rtl="0">
              <a:spcBef>
                <a:spcPts val="0"/>
              </a:spcBef>
              <a:spcAft>
                <a:spcPts val="0"/>
              </a:spcAft>
              <a:buSzPts val="1500"/>
              <a:buFont typeface="Roboto"/>
              <a:buChar char="●"/>
              <a:defRPr sz="1500">
                <a:latin typeface="Roboto"/>
                <a:ea typeface="Roboto"/>
                <a:cs typeface="Roboto"/>
                <a:sym typeface="Roboto"/>
              </a:defRPr>
            </a:lvl4pPr>
            <a:lvl5pPr marL="2286000" lvl="4" indent="-323850" rtl="0">
              <a:spcBef>
                <a:spcPts val="0"/>
              </a:spcBef>
              <a:spcAft>
                <a:spcPts val="0"/>
              </a:spcAft>
              <a:buSzPts val="1500"/>
              <a:buFont typeface="Roboto"/>
              <a:buChar char="○"/>
              <a:defRPr sz="1500">
                <a:latin typeface="Roboto"/>
                <a:ea typeface="Roboto"/>
                <a:cs typeface="Roboto"/>
                <a:sym typeface="Roboto"/>
              </a:defRPr>
            </a:lvl5pPr>
            <a:lvl6pPr marL="2743200" lvl="5" indent="-323850" rtl="0">
              <a:spcBef>
                <a:spcPts val="0"/>
              </a:spcBef>
              <a:spcAft>
                <a:spcPts val="0"/>
              </a:spcAft>
              <a:buSzPts val="1500"/>
              <a:buFont typeface="Roboto"/>
              <a:buChar char="■"/>
              <a:defRPr sz="1500">
                <a:latin typeface="Roboto"/>
                <a:ea typeface="Roboto"/>
                <a:cs typeface="Roboto"/>
                <a:sym typeface="Roboto"/>
              </a:defRPr>
            </a:lvl6pPr>
            <a:lvl7pPr marL="3200400" lvl="6" indent="-323850" rtl="0">
              <a:spcBef>
                <a:spcPts val="0"/>
              </a:spcBef>
              <a:spcAft>
                <a:spcPts val="0"/>
              </a:spcAft>
              <a:buSzPts val="1500"/>
              <a:buFont typeface="Roboto"/>
              <a:buChar char="●"/>
              <a:defRPr sz="1500">
                <a:latin typeface="Roboto"/>
                <a:ea typeface="Roboto"/>
                <a:cs typeface="Roboto"/>
                <a:sym typeface="Roboto"/>
              </a:defRPr>
            </a:lvl7pPr>
            <a:lvl8pPr marL="3657600" lvl="7" indent="-323850" rtl="0">
              <a:spcBef>
                <a:spcPts val="0"/>
              </a:spcBef>
              <a:spcAft>
                <a:spcPts val="0"/>
              </a:spcAft>
              <a:buSzPts val="1500"/>
              <a:buFont typeface="Roboto"/>
              <a:buChar char="○"/>
              <a:defRPr sz="1500">
                <a:latin typeface="Roboto"/>
                <a:ea typeface="Roboto"/>
                <a:cs typeface="Roboto"/>
                <a:sym typeface="Roboto"/>
              </a:defRPr>
            </a:lvl8pPr>
            <a:lvl9pPr marL="4114800" lvl="8" indent="-323850" rtl="0">
              <a:spcBef>
                <a:spcPts val="0"/>
              </a:spcBef>
              <a:spcAft>
                <a:spcPts val="0"/>
              </a:spcAft>
              <a:buSzPts val="1500"/>
              <a:buFont typeface="Roboto"/>
              <a:buChar char="■"/>
              <a:defRPr sz="1500">
                <a:latin typeface="Roboto"/>
                <a:ea typeface="Roboto"/>
                <a:cs typeface="Roboto"/>
                <a:sym typeface="Roboto"/>
              </a:defRPr>
            </a:lvl9pPr>
          </a:lstStyle>
          <a:p>
            <a:pPr lvl="0"/>
            <a:r>
              <a:rPr lang="en-GB"/>
              <a:t>Click to edit Master text styles</a:t>
            </a:r>
          </a:p>
        </p:txBody>
      </p:sp>
      <p:sp>
        <p:nvSpPr>
          <p:cNvPr id="50" name="Google Shape;50;p6"/>
          <p:cNvSpPr txBox="1">
            <a:spLocks noGrp="1"/>
          </p:cNvSpPr>
          <p:nvPr>
            <p:ph type="title"/>
          </p:nvPr>
        </p:nvSpPr>
        <p:spPr>
          <a:xfrm>
            <a:off x="913150" y="1079325"/>
            <a:ext cx="7224300" cy="648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3400"/>
              <a:buNone/>
              <a:defRPr sz="3400" b="1">
                <a:solidFill>
                  <a:srgbClr val="21212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title style</a:t>
            </a:r>
            <a:endParaRPr/>
          </a:p>
        </p:txBody>
      </p:sp>
      <p:pic>
        <p:nvPicPr>
          <p:cNvPr id="2" name="Google Shape;7;p1">
            <a:extLst>
              <a:ext uri="{FF2B5EF4-FFF2-40B4-BE49-F238E27FC236}">
                <a16:creationId xmlns:a16="http://schemas.microsoft.com/office/drawing/2014/main" id="{F6700C6F-79F9-0028-91DB-55CC7D9F0985}"/>
              </a:ext>
            </a:extLst>
          </p:cNvPr>
          <p:cNvPicPr preferRelativeResize="0"/>
          <p:nvPr userDrawn="1"/>
        </p:nvPicPr>
        <p:blipFill>
          <a:blip r:embed="rId2">
            <a:alphaModFix/>
          </a:blip>
          <a:stretch>
            <a:fillRect/>
          </a:stretch>
        </p:blipFill>
        <p:spPr>
          <a:xfrm>
            <a:off x="299476" y="300025"/>
            <a:ext cx="3211375" cy="3170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pening Slide date">
  <p:cSld name="TITLE_1">
    <p:spTree>
      <p:nvGrpSpPr>
        <p:cNvPr id="1" name="Shape 101"/>
        <p:cNvGrpSpPr/>
        <p:nvPr/>
      </p:nvGrpSpPr>
      <p:grpSpPr>
        <a:xfrm>
          <a:off x="0" y="0"/>
          <a:ext cx="0" cy="0"/>
          <a:chOff x="0" y="0"/>
          <a:chExt cx="0" cy="0"/>
        </a:xfrm>
      </p:grpSpPr>
      <p:sp>
        <p:nvSpPr>
          <p:cNvPr id="102" name="Google Shape;10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03" name="Google Shape;103;p11"/>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104" name="Google Shape;104;p11"/>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pic>
        <p:nvPicPr>
          <p:cNvPr id="105" name="Google Shape;105;p11"/>
          <p:cNvPicPr preferRelativeResize="0"/>
          <p:nvPr/>
        </p:nvPicPr>
        <p:blipFill>
          <a:blip r:embed="rId2">
            <a:alphaModFix/>
          </a:blip>
          <a:stretch>
            <a:fillRect/>
          </a:stretch>
        </p:blipFill>
        <p:spPr>
          <a:xfrm>
            <a:off x="590725" y="364562"/>
            <a:ext cx="3211375" cy="317025"/>
          </a:xfrm>
          <a:prstGeom prst="rect">
            <a:avLst/>
          </a:prstGeom>
          <a:noFill/>
          <a:ln>
            <a:noFill/>
          </a:ln>
        </p:spPr>
      </p:pic>
      <p:cxnSp>
        <p:nvCxnSpPr>
          <p:cNvPr id="106" name="Google Shape;106;p11"/>
          <p:cNvCxnSpPr/>
          <p:nvPr/>
        </p:nvCxnSpPr>
        <p:spPr>
          <a:xfrm rot="10800000">
            <a:off x="4110425" y="512074"/>
            <a:ext cx="4178700" cy="6300"/>
          </a:xfrm>
          <a:prstGeom prst="straightConnector1">
            <a:avLst/>
          </a:prstGeom>
          <a:noFill/>
          <a:ln w="9525" cap="flat" cmpd="sng">
            <a:solidFill>
              <a:srgbClr val="F1C232"/>
            </a:solidFill>
            <a:prstDash val="solid"/>
            <a:round/>
            <a:headEnd type="none" w="med" len="med"/>
            <a:tailEnd type="none" w="med" len="med"/>
          </a:ln>
        </p:spPr>
      </p:cxnSp>
      <p:cxnSp>
        <p:nvCxnSpPr>
          <p:cNvPr id="107" name="Google Shape;107;p11"/>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
        <p:nvSpPr>
          <p:cNvPr id="108" name="Google Shape;108;p11"/>
          <p:cNvSpPr txBox="1">
            <a:spLocks noGrp="1"/>
          </p:cNvSpPr>
          <p:nvPr>
            <p:ph type="title"/>
          </p:nvPr>
        </p:nvSpPr>
        <p:spPr>
          <a:xfrm>
            <a:off x="764175" y="1196824"/>
            <a:ext cx="7299600" cy="22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5200"/>
              <a:buNone/>
              <a:defRPr sz="52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title style</a:t>
            </a:r>
            <a:endParaRPr/>
          </a:p>
        </p:txBody>
      </p:sp>
      <p:sp>
        <p:nvSpPr>
          <p:cNvPr id="109" name="Google Shape;109;p11"/>
          <p:cNvSpPr txBox="1">
            <a:spLocks noGrp="1"/>
          </p:cNvSpPr>
          <p:nvPr>
            <p:ph type="subTitle" idx="1"/>
          </p:nvPr>
        </p:nvSpPr>
        <p:spPr>
          <a:xfrm>
            <a:off x="4845400" y="4314925"/>
            <a:ext cx="2967000" cy="27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a:buNone/>
              <a:defRPr>
                <a:solidFill>
                  <a:schemeClr val="dk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ro slide">
  <p:cSld name="TITLE_3">
    <p:spTree>
      <p:nvGrpSpPr>
        <p:cNvPr id="1" name="Shape 110"/>
        <p:cNvGrpSpPr/>
        <p:nvPr/>
      </p:nvGrpSpPr>
      <p:grpSpPr>
        <a:xfrm>
          <a:off x="0" y="0"/>
          <a:ext cx="0" cy="0"/>
          <a:chOff x="0" y="0"/>
          <a:chExt cx="0" cy="0"/>
        </a:xfrm>
      </p:grpSpPr>
      <p:sp>
        <p:nvSpPr>
          <p:cNvPr id="111" name="Google Shape;11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12" name="Google Shape;112;p12"/>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cxnSp>
        <p:nvCxnSpPr>
          <p:cNvPr id="113" name="Google Shape;113;p12"/>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cxnSp>
        <p:nvCxnSpPr>
          <p:cNvPr id="114" name="Google Shape;114;p12"/>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sp>
        <p:nvSpPr>
          <p:cNvPr id="115" name="Google Shape;115;p12"/>
          <p:cNvSpPr txBox="1">
            <a:spLocks noGrp="1"/>
          </p:cNvSpPr>
          <p:nvPr>
            <p:ph type="subTitle" idx="1"/>
          </p:nvPr>
        </p:nvSpPr>
        <p:spPr>
          <a:xfrm>
            <a:off x="4845400" y="4314925"/>
            <a:ext cx="2967000" cy="27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a:buNone/>
              <a:defRPr>
                <a:solidFill>
                  <a:schemeClr val="dk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cxnSp>
        <p:nvCxnSpPr>
          <p:cNvPr id="116" name="Google Shape;116;p12"/>
          <p:cNvCxnSpPr/>
          <p:nvPr/>
        </p:nvCxnSpPr>
        <p:spPr>
          <a:xfrm rot="10800000" flipH="1">
            <a:off x="4229500" y="511975"/>
            <a:ext cx="4058400" cy="22200"/>
          </a:xfrm>
          <a:prstGeom prst="straightConnector1">
            <a:avLst/>
          </a:prstGeom>
          <a:noFill/>
          <a:ln w="9525" cap="flat" cmpd="sng">
            <a:solidFill>
              <a:srgbClr val="F1C23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ening Slide date 1">
  <p:cSld name="TITLE_1_1">
    <p:spTree>
      <p:nvGrpSpPr>
        <p:cNvPr id="1" name="Shape 117"/>
        <p:cNvGrpSpPr/>
        <p:nvPr/>
      </p:nvGrpSpPr>
      <p:grpSpPr>
        <a:xfrm>
          <a:off x="0" y="0"/>
          <a:ext cx="0" cy="0"/>
          <a:chOff x="0" y="0"/>
          <a:chExt cx="0" cy="0"/>
        </a:xfrm>
      </p:grpSpPr>
      <p:sp>
        <p:nvSpPr>
          <p:cNvPr id="118" name="Google Shape;11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9" name="Google Shape;119;p13"/>
          <p:cNvSpPr txBox="1"/>
          <p:nvPr/>
        </p:nvSpPr>
        <p:spPr>
          <a:xfrm>
            <a:off x="764175" y="1213500"/>
            <a:ext cx="7523700" cy="19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200">
                <a:solidFill>
                  <a:srgbClr val="FFFFFF"/>
                </a:solidFill>
                <a:latin typeface="Roboto Black"/>
                <a:ea typeface="Roboto Black"/>
                <a:cs typeface="Roboto Black"/>
                <a:sym typeface="Roboto Black"/>
              </a:rPr>
              <a:t>This is Your </a:t>
            </a:r>
            <a:br>
              <a:rPr lang="en" sz="5200">
                <a:solidFill>
                  <a:srgbClr val="FFFFFF"/>
                </a:solidFill>
                <a:latin typeface="Roboto Black"/>
                <a:ea typeface="Roboto Black"/>
                <a:cs typeface="Roboto Black"/>
                <a:sym typeface="Roboto Black"/>
              </a:rPr>
            </a:br>
            <a:r>
              <a:rPr lang="en" sz="5200">
                <a:solidFill>
                  <a:srgbClr val="FFFFFF"/>
                </a:solidFill>
                <a:latin typeface="Roboto Black"/>
                <a:ea typeface="Roboto Black"/>
                <a:cs typeface="Roboto Black"/>
                <a:sym typeface="Roboto Black"/>
              </a:rPr>
              <a:t>Presentation Title</a:t>
            </a:r>
            <a:endParaRPr sz="5200">
              <a:solidFill>
                <a:srgbClr val="FFFFFF"/>
              </a:solidFill>
              <a:latin typeface="Roboto Black"/>
              <a:ea typeface="Roboto Black"/>
              <a:cs typeface="Roboto Black"/>
              <a:sym typeface="Roboto Black"/>
            </a:endParaRPr>
          </a:p>
        </p:txBody>
      </p:sp>
      <p:cxnSp>
        <p:nvCxnSpPr>
          <p:cNvPr id="120" name="Google Shape;120;p13"/>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121" name="Google Shape;121;p13"/>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pic>
        <p:nvPicPr>
          <p:cNvPr id="122" name="Google Shape;122;p13"/>
          <p:cNvPicPr preferRelativeResize="0"/>
          <p:nvPr/>
        </p:nvPicPr>
        <p:blipFill>
          <a:blip r:embed="rId2">
            <a:alphaModFix/>
          </a:blip>
          <a:stretch>
            <a:fillRect/>
          </a:stretch>
        </p:blipFill>
        <p:spPr>
          <a:xfrm>
            <a:off x="590725" y="364562"/>
            <a:ext cx="3211375" cy="317025"/>
          </a:xfrm>
          <a:prstGeom prst="rect">
            <a:avLst/>
          </a:prstGeom>
          <a:noFill/>
          <a:ln>
            <a:noFill/>
          </a:ln>
        </p:spPr>
      </p:pic>
      <p:sp>
        <p:nvSpPr>
          <p:cNvPr id="123" name="Google Shape;123;p13"/>
          <p:cNvSpPr txBox="1"/>
          <p:nvPr/>
        </p:nvSpPr>
        <p:spPr>
          <a:xfrm>
            <a:off x="4845400" y="4301400"/>
            <a:ext cx="3017100" cy="415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Roboto Light"/>
                <a:ea typeface="Roboto Light"/>
                <a:cs typeface="Roboto Light"/>
                <a:sym typeface="Roboto Light"/>
              </a:rPr>
              <a:t>00/00/0000</a:t>
            </a:r>
            <a:endParaRPr>
              <a:solidFill>
                <a:srgbClr val="FFFFFF"/>
              </a:solidFill>
              <a:latin typeface="Roboto Light"/>
              <a:ea typeface="Roboto Light"/>
              <a:cs typeface="Roboto Light"/>
              <a:sym typeface="Roboto Light"/>
            </a:endParaRPr>
          </a:p>
        </p:txBody>
      </p:sp>
      <p:cxnSp>
        <p:nvCxnSpPr>
          <p:cNvPr id="124" name="Google Shape;124;p13"/>
          <p:cNvCxnSpPr/>
          <p:nvPr/>
        </p:nvCxnSpPr>
        <p:spPr>
          <a:xfrm rot="10800000">
            <a:off x="4110425" y="512074"/>
            <a:ext cx="4178700" cy="6300"/>
          </a:xfrm>
          <a:prstGeom prst="straightConnector1">
            <a:avLst/>
          </a:prstGeom>
          <a:noFill/>
          <a:ln w="9525" cap="flat" cmpd="sng">
            <a:solidFill>
              <a:srgbClr val="F1C232"/>
            </a:solidFill>
            <a:prstDash val="solid"/>
            <a:round/>
            <a:headEnd type="none" w="med" len="med"/>
            <a:tailEnd type="none" w="med" len="med"/>
          </a:ln>
        </p:spPr>
      </p:cxnSp>
      <p:cxnSp>
        <p:nvCxnSpPr>
          <p:cNvPr id="125" name="Google Shape;125;p13"/>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r>
              <a:rPr lang="en-GB"/>
              <a:t>Click to edit Master title style</a:t>
            </a:r>
            <a:endParaRPr/>
          </a:p>
        </p:txBody>
      </p:sp>
      <p:sp>
        <p:nvSpPr>
          <p:cNvPr id="128" name="Google Shape;128;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GB"/>
              <a:t>Click to edit Master text styles</a:t>
            </a:r>
          </a:p>
        </p:txBody>
      </p:sp>
      <p:sp>
        <p:nvSpPr>
          <p:cNvPr id="129" name="Google Shape;12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ening Slide date 1 1">
  <p:cSld name="TITLE_1_1_1">
    <p:spTree>
      <p:nvGrpSpPr>
        <p:cNvPr id="1" name="Shape 130"/>
        <p:cNvGrpSpPr/>
        <p:nvPr/>
      </p:nvGrpSpPr>
      <p:grpSpPr>
        <a:xfrm>
          <a:off x="0" y="0"/>
          <a:ext cx="0" cy="0"/>
          <a:chOff x="0" y="0"/>
          <a:chExt cx="0" cy="0"/>
        </a:xfrm>
      </p:grpSpPr>
      <p:sp>
        <p:nvSpPr>
          <p:cNvPr id="131" name="Google Shape;13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32" name="Google Shape;132;p15"/>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133" name="Google Shape;133;p15"/>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pic>
        <p:nvPicPr>
          <p:cNvPr id="134" name="Google Shape;134;p15"/>
          <p:cNvPicPr preferRelativeResize="0"/>
          <p:nvPr/>
        </p:nvPicPr>
        <p:blipFill>
          <a:blip r:embed="rId2">
            <a:alphaModFix/>
          </a:blip>
          <a:stretch>
            <a:fillRect/>
          </a:stretch>
        </p:blipFill>
        <p:spPr>
          <a:xfrm>
            <a:off x="590725" y="364562"/>
            <a:ext cx="3211375" cy="317025"/>
          </a:xfrm>
          <a:prstGeom prst="rect">
            <a:avLst/>
          </a:prstGeom>
          <a:noFill/>
          <a:ln>
            <a:noFill/>
          </a:ln>
        </p:spPr>
      </p:pic>
      <p:cxnSp>
        <p:nvCxnSpPr>
          <p:cNvPr id="135" name="Google Shape;135;p15"/>
          <p:cNvCxnSpPr/>
          <p:nvPr/>
        </p:nvCxnSpPr>
        <p:spPr>
          <a:xfrm rot="10800000">
            <a:off x="4110425" y="512074"/>
            <a:ext cx="4178700" cy="6300"/>
          </a:xfrm>
          <a:prstGeom prst="straightConnector1">
            <a:avLst/>
          </a:prstGeom>
          <a:noFill/>
          <a:ln w="9525" cap="flat" cmpd="sng">
            <a:solidFill>
              <a:srgbClr val="F1C232"/>
            </a:solidFill>
            <a:prstDash val="solid"/>
            <a:round/>
            <a:headEnd type="none" w="med" len="med"/>
            <a:tailEnd type="none" w="med" len="med"/>
          </a:ln>
        </p:spPr>
      </p:cxnSp>
      <p:cxnSp>
        <p:nvCxnSpPr>
          <p:cNvPr id="136" name="Google Shape;136;p15"/>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
        <p:nvSpPr>
          <p:cNvPr id="137" name="Google Shape;137;p15"/>
          <p:cNvSpPr txBox="1">
            <a:spLocks noGrp="1"/>
          </p:cNvSpPr>
          <p:nvPr>
            <p:ph type="title"/>
          </p:nvPr>
        </p:nvSpPr>
        <p:spPr>
          <a:xfrm>
            <a:off x="764175" y="1196824"/>
            <a:ext cx="7299600" cy="22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5200"/>
              <a:buNone/>
              <a:defRPr sz="52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title style</a:t>
            </a:r>
            <a:endParaRPr/>
          </a:p>
        </p:txBody>
      </p:sp>
      <p:sp>
        <p:nvSpPr>
          <p:cNvPr id="138" name="Google Shape;138;p15"/>
          <p:cNvSpPr txBox="1">
            <a:spLocks noGrp="1"/>
          </p:cNvSpPr>
          <p:nvPr>
            <p:ph type="subTitle" idx="1"/>
          </p:nvPr>
        </p:nvSpPr>
        <p:spPr>
          <a:xfrm>
            <a:off x="4845400" y="4314925"/>
            <a:ext cx="2967000" cy="27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a:buNone/>
              <a:defRPr>
                <a:solidFill>
                  <a:schemeClr val="dk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GB"/>
              <a:t>Click to edit Master subtitle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Break - Agenda Sty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25CA0C-7898-7084-117C-898AB80120C9}"/>
              </a:ext>
            </a:extLst>
          </p:cNvPr>
          <p:cNvSpPr>
            <a:spLocks noGrp="1"/>
          </p:cNvSpPr>
          <p:nvPr>
            <p:ph sz="quarter" idx="10"/>
          </p:nvPr>
        </p:nvSpPr>
        <p:spPr>
          <a:xfrm>
            <a:off x="284403" y="524380"/>
            <a:ext cx="3723886" cy="4070608"/>
          </a:xfrm>
        </p:spPr>
        <p:txBody>
          <a:bodyPr lIns="72000" tIns="72000" rIns="72000" bIns="72000" anchor="ctr" anchorCtr="0">
            <a:noAutofit/>
          </a:bodyPr>
          <a:lstStyle>
            <a:lvl1pPr algn="r">
              <a:lnSpc>
                <a:spcPct val="100000"/>
              </a:lnSpc>
              <a:spcBef>
                <a:spcPts val="1089"/>
              </a:spcBef>
              <a:spcAft>
                <a:spcPts val="1089"/>
              </a:spcAft>
              <a:defRPr>
                <a:solidFill>
                  <a:srgbClr val="F1C331"/>
                </a:solidFill>
              </a:defRPr>
            </a:lvl1pPr>
            <a:lvl2pPr algn="r">
              <a:lnSpc>
                <a:spcPct val="100000"/>
              </a:lnSpc>
              <a:spcBef>
                <a:spcPts val="1089"/>
              </a:spcBef>
              <a:spcAft>
                <a:spcPts val="1089"/>
              </a:spcAft>
              <a:defRPr>
                <a:solidFill>
                  <a:srgbClr val="F1C331"/>
                </a:solidFill>
              </a:defRPr>
            </a:lvl2pPr>
            <a:lvl3pPr algn="r">
              <a:lnSpc>
                <a:spcPct val="100000"/>
              </a:lnSpc>
              <a:spcBef>
                <a:spcPts val="1089"/>
              </a:spcBef>
              <a:spcAft>
                <a:spcPts val="1089"/>
              </a:spcAft>
              <a:defRPr>
                <a:solidFill>
                  <a:srgbClr val="F1C331"/>
                </a:solidFill>
              </a:defRPr>
            </a:lvl3pPr>
            <a:lvl4pPr algn="r">
              <a:lnSpc>
                <a:spcPct val="100000"/>
              </a:lnSpc>
              <a:spcBef>
                <a:spcPts val="1089"/>
              </a:spcBef>
              <a:spcAft>
                <a:spcPts val="1089"/>
              </a:spcAft>
              <a:defRPr>
                <a:solidFill>
                  <a:srgbClr val="F1C331"/>
                </a:solidFill>
              </a:defRPr>
            </a:lvl4pPr>
            <a:lvl5pPr algn="r">
              <a:lnSpc>
                <a:spcPct val="100000"/>
              </a:lnSpc>
              <a:spcBef>
                <a:spcPts val="1089"/>
              </a:spcBef>
              <a:spcAft>
                <a:spcPts val="1089"/>
              </a:spcAft>
              <a:defRPr>
                <a:solidFill>
                  <a:srgbClr val="F1C33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2">
            <a:extLst>
              <a:ext uri="{FF2B5EF4-FFF2-40B4-BE49-F238E27FC236}">
                <a16:creationId xmlns:a16="http://schemas.microsoft.com/office/drawing/2014/main" id="{78D26C85-FE8C-D52D-8AF4-4FF5403CDADB}"/>
              </a:ext>
            </a:extLst>
          </p:cNvPr>
          <p:cNvSpPr>
            <a:spLocks noGrp="1"/>
          </p:cNvSpPr>
          <p:nvPr>
            <p:ph sz="quarter" idx="11"/>
          </p:nvPr>
        </p:nvSpPr>
        <p:spPr>
          <a:xfrm>
            <a:off x="5137009" y="524380"/>
            <a:ext cx="3723886" cy="4070608"/>
          </a:xfrm>
        </p:spPr>
        <p:txBody>
          <a:bodyPr lIns="72000" tIns="72000" rIns="72000" bIns="72000" anchor="ctr" anchorCtr="0">
            <a:noAutofit/>
          </a:bodyPr>
          <a:lstStyle>
            <a:lvl1pPr algn="l">
              <a:lnSpc>
                <a:spcPct val="100000"/>
              </a:lnSpc>
              <a:spcBef>
                <a:spcPts val="816"/>
              </a:spcBef>
              <a:spcAft>
                <a:spcPts val="816"/>
              </a:spcAft>
              <a:defRPr sz="1633">
                <a:solidFill>
                  <a:srgbClr val="F1C331"/>
                </a:solidFill>
              </a:defRPr>
            </a:lvl1pPr>
            <a:lvl2pPr algn="l">
              <a:lnSpc>
                <a:spcPct val="100000"/>
              </a:lnSpc>
              <a:spcBef>
                <a:spcPts val="816"/>
              </a:spcBef>
              <a:spcAft>
                <a:spcPts val="816"/>
              </a:spcAft>
              <a:defRPr sz="1633">
                <a:solidFill>
                  <a:srgbClr val="F1C331"/>
                </a:solidFill>
              </a:defRPr>
            </a:lvl2pPr>
            <a:lvl3pPr algn="l">
              <a:lnSpc>
                <a:spcPct val="100000"/>
              </a:lnSpc>
              <a:spcBef>
                <a:spcPts val="816"/>
              </a:spcBef>
              <a:spcAft>
                <a:spcPts val="816"/>
              </a:spcAft>
              <a:defRPr>
                <a:solidFill>
                  <a:srgbClr val="F1C331"/>
                </a:solidFill>
              </a:defRPr>
            </a:lvl3pPr>
            <a:lvl4pPr algn="l">
              <a:lnSpc>
                <a:spcPct val="100000"/>
              </a:lnSpc>
              <a:spcBef>
                <a:spcPts val="816"/>
              </a:spcBef>
              <a:spcAft>
                <a:spcPts val="816"/>
              </a:spcAft>
              <a:defRPr>
                <a:solidFill>
                  <a:srgbClr val="F1C331"/>
                </a:solidFill>
              </a:defRPr>
            </a:lvl4pPr>
            <a:lvl5pPr algn="l">
              <a:lnSpc>
                <a:spcPct val="100000"/>
              </a:lnSpc>
              <a:spcBef>
                <a:spcPts val="816"/>
              </a:spcBef>
              <a:spcAft>
                <a:spcPts val="816"/>
              </a:spcAft>
              <a:defRPr>
                <a:solidFill>
                  <a:srgbClr val="F1C33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10" name="Straight Connector 9">
            <a:extLst>
              <a:ext uri="{FF2B5EF4-FFF2-40B4-BE49-F238E27FC236}">
                <a16:creationId xmlns:a16="http://schemas.microsoft.com/office/drawing/2014/main" id="{050AE4BA-A278-D61F-1635-D9DD4F51B1E7}"/>
              </a:ext>
            </a:extLst>
          </p:cNvPr>
          <p:cNvCxnSpPr/>
          <p:nvPr userDrawn="1"/>
        </p:nvCxnSpPr>
        <p:spPr>
          <a:xfrm>
            <a:off x="4571999" y="524380"/>
            <a:ext cx="0" cy="4070608"/>
          </a:xfrm>
          <a:prstGeom prst="line">
            <a:avLst/>
          </a:prstGeom>
          <a:ln w="28575">
            <a:solidFill>
              <a:srgbClr val="F1C33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7C78C7B-BB9F-F4D7-0440-5F2F79216C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pic>
        <p:nvPicPr>
          <p:cNvPr id="4" name="Google Shape;105;p11">
            <a:extLst>
              <a:ext uri="{FF2B5EF4-FFF2-40B4-BE49-F238E27FC236}">
                <a16:creationId xmlns:a16="http://schemas.microsoft.com/office/drawing/2014/main" id="{FC508F66-D468-482E-5671-9BC6072C7DFA}"/>
              </a:ext>
            </a:extLst>
          </p:cNvPr>
          <p:cNvPicPr preferRelativeResize="0">
            <a:picLocks noChangeAspect="1"/>
          </p:cNvPicPr>
          <p:nvPr userDrawn="1"/>
        </p:nvPicPr>
        <p:blipFill>
          <a:blip r:embed="rId2">
            <a:alphaModFix/>
          </a:blip>
          <a:stretch>
            <a:fillRect/>
          </a:stretch>
        </p:blipFill>
        <p:spPr>
          <a:xfrm>
            <a:off x="310848" y="4700593"/>
            <a:ext cx="2596288" cy="256304"/>
          </a:xfrm>
          <a:prstGeom prst="rect">
            <a:avLst/>
          </a:prstGeom>
          <a:noFill/>
          <a:ln>
            <a:noFill/>
          </a:ln>
        </p:spPr>
      </p:pic>
    </p:spTree>
    <p:extLst>
      <p:ext uri="{BB962C8B-B14F-4D97-AF65-F5344CB8AC3E}">
        <p14:creationId xmlns:p14="http://schemas.microsoft.com/office/powerpoint/2010/main" val="1374086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Roboto"/>
                <a:ea typeface="Roboto"/>
                <a:cs typeface="Roboto"/>
                <a:sym typeface="Roboto"/>
              </a:defRPr>
            </a:lvl1pPr>
            <a:lvl2pPr lvl="1" algn="r" rtl="0">
              <a:buNone/>
              <a:defRPr sz="1000">
                <a:solidFill>
                  <a:schemeClr val="dk1"/>
                </a:solidFill>
                <a:latin typeface="Roboto"/>
                <a:ea typeface="Roboto"/>
                <a:cs typeface="Roboto"/>
                <a:sym typeface="Roboto"/>
              </a:defRPr>
            </a:lvl2pPr>
            <a:lvl3pPr lvl="2" algn="r" rtl="0">
              <a:buNone/>
              <a:defRPr sz="1000">
                <a:solidFill>
                  <a:schemeClr val="dk1"/>
                </a:solidFill>
                <a:latin typeface="Roboto"/>
                <a:ea typeface="Roboto"/>
                <a:cs typeface="Roboto"/>
                <a:sym typeface="Roboto"/>
              </a:defRPr>
            </a:lvl3pPr>
            <a:lvl4pPr lvl="3" algn="r" rtl="0">
              <a:buNone/>
              <a:defRPr sz="1000">
                <a:solidFill>
                  <a:schemeClr val="dk1"/>
                </a:solidFill>
                <a:latin typeface="Roboto"/>
                <a:ea typeface="Roboto"/>
                <a:cs typeface="Roboto"/>
                <a:sym typeface="Roboto"/>
              </a:defRPr>
            </a:lvl4pPr>
            <a:lvl5pPr lvl="4" algn="r" rtl="0">
              <a:buNone/>
              <a:defRPr sz="1000">
                <a:solidFill>
                  <a:schemeClr val="dk1"/>
                </a:solidFill>
                <a:latin typeface="Roboto"/>
                <a:ea typeface="Roboto"/>
                <a:cs typeface="Roboto"/>
                <a:sym typeface="Roboto"/>
              </a:defRPr>
            </a:lvl5pPr>
            <a:lvl6pPr lvl="5" algn="r" rtl="0">
              <a:buNone/>
              <a:defRPr sz="1000">
                <a:solidFill>
                  <a:schemeClr val="dk1"/>
                </a:solidFill>
                <a:latin typeface="Roboto"/>
                <a:ea typeface="Roboto"/>
                <a:cs typeface="Roboto"/>
                <a:sym typeface="Roboto"/>
              </a:defRPr>
            </a:lvl6pPr>
            <a:lvl7pPr lvl="6" algn="r" rtl="0">
              <a:buNone/>
              <a:defRPr sz="1000">
                <a:solidFill>
                  <a:schemeClr val="dk1"/>
                </a:solidFill>
                <a:latin typeface="Roboto"/>
                <a:ea typeface="Roboto"/>
                <a:cs typeface="Roboto"/>
                <a:sym typeface="Roboto"/>
              </a:defRPr>
            </a:lvl7pPr>
            <a:lvl8pPr lvl="7" algn="r" rtl="0">
              <a:buNone/>
              <a:defRPr sz="1000">
                <a:solidFill>
                  <a:schemeClr val="dk1"/>
                </a:solidFill>
                <a:latin typeface="Roboto"/>
                <a:ea typeface="Roboto"/>
                <a:cs typeface="Roboto"/>
                <a:sym typeface="Roboto"/>
              </a:defRPr>
            </a:lvl8pPr>
            <a:lvl9pPr lvl="8" algn="r" rtl="0">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7" r:id="rId4"/>
    <p:sldLayoutId id="2147483658" r:id="rId5"/>
    <p:sldLayoutId id="2147483659" r:id="rId6"/>
    <p:sldLayoutId id="2147483660" r:id="rId7"/>
    <p:sldLayoutId id="2147483661" r:id="rId8"/>
    <p:sldLayoutId id="2147483664" r:id="rId9"/>
    <p:sldLayoutId id="2147483665" r:id="rId10"/>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153" name="Google Shape;153;p18"/>
          <p:cNvSpPr txBox="1">
            <a:spLocks noGrp="1"/>
          </p:cNvSpPr>
          <p:nvPr>
            <p:ph type="title"/>
          </p:nvPr>
        </p:nvSpPr>
        <p:spPr>
          <a:xfrm>
            <a:off x="913150" y="1867300"/>
            <a:ext cx="7224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SensorLM</a:t>
            </a:r>
            <a:endParaRPr/>
          </a:p>
        </p:txBody>
      </p:sp>
      <p:sp>
        <p:nvSpPr>
          <p:cNvPr id="154" name="Google Shape;154;p18"/>
          <p:cNvSpPr txBox="1">
            <a:spLocks noGrp="1"/>
          </p:cNvSpPr>
          <p:nvPr>
            <p:ph type="subTitle" idx="1"/>
          </p:nvPr>
        </p:nvSpPr>
        <p:spPr>
          <a:xfrm>
            <a:off x="896400" y="2660500"/>
            <a:ext cx="7241100" cy="658800"/>
          </a:xfrm>
          <a:prstGeom prst="rect">
            <a:avLst/>
          </a:prstGeom>
        </p:spPr>
        <p:txBody>
          <a:bodyPr spcFirstLastPara="1" wrap="square" lIns="91425" tIns="91425" rIns="91425" bIns="91425" anchor="t" anchorCtr="0">
            <a:noAutofit/>
          </a:bodyPr>
          <a:lstStyle/>
          <a:p>
            <a:pPr lvl="0"/>
            <a:r>
              <a:rPr lang="en-US">
                <a:latin typeface="+mn-lt"/>
              </a:rPr>
              <a:t>Sravya Ganti, Harshit Nanda and Maatla Sefawe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A958E-3179-7B49-509C-42786014C4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3C0DA-B6E2-A05C-3E26-FB07FE8D162E}"/>
              </a:ext>
            </a:extLst>
          </p:cNvPr>
          <p:cNvSpPr>
            <a:spLocks noGrp="1"/>
          </p:cNvSpPr>
          <p:nvPr>
            <p:ph type="ctrTitle"/>
          </p:nvPr>
        </p:nvSpPr>
        <p:spPr/>
        <p:txBody>
          <a:bodyPr/>
          <a:lstStyle/>
          <a:p>
            <a:r>
              <a:rPr lang="en-US"/>
              <a:t>Marketplace for Foundational Models</a:t>
            </a:r>
          </a:p>
        </p:txBody>
      </p:sp>
      <p:sp>
        <p:nvSpPr>
          <p:cNvPr id="3" name="Subtitle 2">
            <a:extLst>
              <a:ext uri="{FF2B5EF4-FFF2-40B4-BE49-F238E27FC236}">
                <a16:creationId xmlns:a16="http://schemas.microsoft.com/office/drawing/2014/main" id="{0EC78C3D-2566-85C6-208D-49CA373E7E59}"/>
              </a:ext>
            </a:extLst>
          </p:cNvPr>
          <p:cNvSpPr>
            <a:spLocks noGrp="1"/>
          </p:cNvSpPr>
          <p:nvPr>
            <p:ph type="subTitle" idx="1"/>
          </p:nvPr>
        </p:nvSpPr>
        <p:spPr/>
        <p:txBody>
          <a:bodyPr/>
          <a:lstStyle/>
          <a:p>
            <a:r>
              <a:rPr lang="en-GB" sz="1400"/>
              <a:t>The marketplace for FMs in HAR and physiological signal analysis is highly consolidated, driven by entities that possess both vast device ecosystems for data collection and the massive computational resources required for pre-training models at scale</a:t>
            </a:r>
            <a:endParaRPr lang="en-US" sz="1400"/>
          </a:p>
        </p:txBody>
      </p:sp>
      <p:sp>
        <p:nvSpPr>
          <p:cNvPr id="5" name="Slide Number Placeholder 4">
            <a:extLst>
              <a:ext uri="{FF2B5EF4-FFF2-40B4-BE49-F238E27FC236}">
                <a16:creationId xmlns:a16="http://schemas.microsoft.com/office/drawing/2014/main" id="{48C37BFE-1FEA-4A18-955C-882B8CD244B7}"/>
              </a:ext>
            </a:extLst>
          </p:cNvPr>
          <p:cNvSpPr>
            <a:spLocks noGrp="1"/>
          </p:cNvSpPr>
          <p:nvPr>
            <p:ph type="sldNum" sz="quarter" idx="14"/>
          </p:nvPr>
        </p:nvSpPr>
        <p:spPr>
          <a:xfrm>
            <a:off x="8478595" y="4719909"/>
            <a:ext cx="487209" cy="298711"/>
          </a:xfrm>
        </p:spPr>
        <p:txBody>
          <a:bodyPr/>
          <a:lstStyle/>
          <a:p>
            <a:fld id="{3AA07942-A2DC-FF41-8FBA-17A323438973}" type="slidenum">
              <a:rPr lang="en-US" smtClean="0">
                <a:latin typeface="Arial" panose="020B0604020202020204" pitchFamily="34" charset="0"/>
                <a:cs typeface="Arial" panose="020B0604020202020204" pitchFamily="34" charset="0"/>
              </a:rPr>
              <a:pPr/>
              <a:t>10</a:t>
            </a:fld>
            <a:endParaRPr lang="en-US">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0434AA4-0EB4-1C7F-0AEA-46B8CE7383E6}"/>
              </a:ext>
            </a:extLst>
          </p:cNvPr>
          <p:cNvSpPr/>
          <p:nvPr/>
        </p:nvSpPr>
        <p:spPr>
          <a:xfrm>
            <a:off x="1132456" y="2829720"/>
            <a:ext cx="1457006" cy="382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7973" rtlCol="0" anchor="ctr"/>
          <a:lstStyle/>
          <a:p>
            <a:r>
              <a:rPr lang="en-US" sz="1361">
                <a:solidFill>
                  <a:schemeClr val="tx1"/>
                </a:solidFill>
              </a:rPr>
              <a:t>Apple</a:t>
            </a:r>
          </a:p>
        </p:txBody>
      </p:sp>
      <p:sp>
        <p:nvSpPr>
          <p:cNvPr id="9" name="Rectangle 8">
            <a:extLst>
              <a:ext uri="{FF2B5EF4-FFF2-40B4-BE49-F238E27FC236}">
                <a16:creationId xmlns:a16="http://schemas.microsoft.com/office/drawing/2014/main" id="{A938220D-11EB-9789-CAD2-52E4B423A8E7}"/>
              </a:ext>
            </a:extLst>
          </p:cNvPr>
          <p:cNvSpPr/>
          <p:nvPr/>
        </p:nvSpPr>
        <p:spPr>
          <a:xfrm>
            <a:off x="3325016" y="2830484"/>
            <a:ext cx="1457006" cy="382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7973" rtlCol="0" anchor="ctr"/>
          <a:lstStyle/>
          <a:p>
            <a:r>
              <a:rPr lang="en-US" sz="1361">
                <a:solidFill>
                  <a:schemeClr val="tx1"/>
                </a:solidFill>
              </a:rPr>
              <a:t>Google </a:t>
            </a:r>
            <a:r>
              <a:rPr lang="en-US" sz="1361" err="1">
                <a:solidFill>
                  <a:schemeClr val="tx1"/>
                </a:solidFill>
              </a:rPr>
              <a:t>Deepmind</a:t>
            </a:r>
            <a:endParaRPr lang="en-US" sz="1361">
              <a:solidFill>
                <a:schemeClr val="tx1"/>
              </a:solidFill>
            </a:endParaRPr>
          </a:p>
        </p:txBody>
      </p:sp>
      <p:sp>
        <p:nvSpPr>
          <p:cNvPr id="11" name="Rectangle 10">
            <a:extLst>
              <a:ext uri="{FF2B5EF4-FFF2-40B4-BE49-F238E27FC236}">
                <a16:creationId xmlns:a16="http://schemas.microsoft.com/office/drawing/2014/main" id="{C4EFA8C6-A8BB-DB9A-ACDF-CD976C770AEA}"/>
              </a:ext>
            </a:extLst>
          </p:cNvPr>
          <p:cNvSpPr/>
          <p:nvPr/>
        </p:nvSpPr>
        <p:spPr>
          <a:xfrm>
            <a:off x="5517575" y="2829720"/>
            <a:ext cx="1457006" cy="382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7973" rtlCol="0" anchor="ctr"/>
          <a:lstStyle/>
          <a:p>
            <a:r>
              <a:rPr lang="en-US" sz="1361">
                <a:solidFill>
                  <a:schemeClr val="tx1"/>
                </a:solidFill>
              </a:rPr>
              <a:t>OpenAI</a:t>
            </a:r>
          </a:p>
        </p:txBody>
      </p:sp>
      <p:sp>
        <p:nvSpPr>
          <p:cNvPr id="14" name="Rectangle 13">
            <a:extLst>
              <a:ext uri="{FF2B5EF4-FFF2-40B4-BE49-F238E27FC236}">
                <a16:creationId xmlns:a16="http://schemas.microsoft.com/office/drawing/2014/main" id="{67C883A2-F998-440F-3B3B-D2C7D6B18CAE}"/>
              </a:ext>
            </a:extLst>
          </p:cNvPr>
          <p:cNvSpPr/>
          <p:nvPr/>
        </p:nvSpPr>
        <p:spPr>
          <a:xfrm>
            <a:off x="7710133" y="2848422"/>
            <a:ext cx="1457006" cy="382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7973" rtlCol="0" anchor="ctr"/>
          <a:lstStyle/>
          <a:p>
            <a:r>
              <a:rPr lang="en-US" sz="1361" err="1">
                <a:solidFill>
                  <a:schemeClr val="tx1"/>
                </a:solidFill>
              </a:rPr>
              <a:t>MetaAI</a:t>
            </a:r>
            <a:endParaRPr lang="en-US" sz="1361">
              <a:solidFill>
                <a:schemeClr val="tx1"/>
              </a:solidFill>
            </a:endParaRPr>
          </a:p>
        </p:txBody>
      </p:sp>
      <p:sp>
        <p:nvSpPr>
          <p:cNvPr id="23" name="Oval 22">
            <a:extLst>
              <a:ext uri="{FF2B5EF4-FFF2-40B4-BE49-F238E27FC236}">
                <a16:creationId xmlns:a16="http://schemas.microsoft.com/office/drawing/2014/main" id="{7799D76D-6197-DBC9-5032-7EF55C4E1AAF}"/>
              </a:ext>
            </a:extLst>
          </p:cNvPr>
          <p:cNvSpPr/>
          <p:nvPr/>
        </p:nvSpPr>
        <p:spPr>
          <a:xfrm>
            <a:off x="740521" y="2820160"/>
            <a:ext cx="391936" cy="391936"/>
          </a:xfrm>
          <a:prstGeom prst="ellipse">
            <a:avLst/>
          </a:prstGeom>
          <a:solidFill>
            <a:srgbClr val="F1C3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61" b="1"/>
          </a:p>
        </p:txBody>
      </p:sp>
      <p:sp>
        <p:nvSpPr>
          <p:cNvPr id="15" name="Oval 14">
            <a:extLst>
              <a:ext uri="{FF2B5EF4-FFF2-40B4-BE49-F238E27FC236}">
                <a16:creationId xmlns:a16="http://schemas.microsoft.com/office/drawing/2014/main" id="{5BD4462E-6044-A4C3-71EA-018EBDEC187F}"/>
              </a:ext>
            </a:extLst>
          </p:cNvPr>
          <p:cNvSpPr/>
          <p:nvPr/>
        </p:nvSpPr>
        <p:spPr>
          <a:xfrm>
            <a:off x="2933081" y="2829720"/>
            <a:ext cx="391936" cy="391936"/>
          </a:xfrm>
          <a:prstGeom prst="ellipse">
            <a:avLst/>
          </a:prstGeom>
          <a:solidFill>
            <a:srgbClr val="F1C3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61" b="1"/>
          </a:p>
        </p:txBody>
      </p:sp>
      <p:sp>
        <p:nvSpPr>
          <p:cNvPr id="16" name="Oval 15">
            <a:extLst>
              <a:ext uri="{FF2B5EF4-FFF2-40B4-BE49-F238E27FC236}">
                <a16:creationId xmlns:a16="http://schemas.microsoft.com/office/drawing/2014/main" id="{0B6D9833-61B2-B667-5322-0024D675B877}"/>
              </a:ext>
            </a:extLst>
          </p:cNvPr>
          <p:cNvSpPr/>
          <p:nvPr/>
        </p:nvSpPr>
        <p:spPr>
          <a:xfrm>
            <a:off x="5125639" y="2838863"/>
            <a:ext cx="391936" cy="391936"/>
          </a:xfrm>
          <a:prstGeom prst="ellipse">
            <a:avLst/>
          </a:prstGeom>
          <a:solidFill>
            <a:srgbClr val="F1C3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61" b="1"/>
          </a:p>
        </p:txBody>
      </p:sp>
      <p:sp>
        <p:nvSpPr>
          <p:cNvPr id="18" name="Oval 17">
            <a:extLst>
              <a:ext uri="{FF2B5EF4-FFF2-40B4-BE49-F238E27FC236}">
                <a16:creationId xmlns:a16="http://schemas.microsoft.com/office/drawing/2014/main" id="{35A6486F-DADB-9356-F5C8-FB620C6424D9}"/>
              </a:ext>
            </a:extLst>
          </p:cNvPr>
          <p:cNvSpPr/>
          <p:nvPr/>
        </p:nvSpPr>
        <p:spPr>
          <a:xfrm>
            <a:off x="7318197" y="2844438"/>
            <a:ext cx="391936" cy="391936"/>
          </a:xfrm>
          <a:prstGeom prst="ellipse">
            <a:avLst/>
          </a:prstGeom>
          <a:solidFill>
            <a:srgbClr val="F1C3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61" b="1"/>
          </a:p>
        </p:txBody>
      </p:sp>
      <p:pic>
        <p:nvPicPr>
          <p:cNvPr id="27" name="Picture 26">
            <a:extLst>
              <a:ext uri="{FF2B5EF4-FFF2-40B4-BE49-F238E27FC236}">
                <a16:creationId xmlns:a16="http://schemas.microsoft.com/office/drawing/2014/main" id="{0E083621-80D7-1C44-2193-0BA1BD9E52F8}"/>
              </a:ext>
            </a:extLst>
          </p:cNvPr>
          <p:cNvPicPr>
            <a:picLocks noChangeAspect="1"/>
          </p:cNvPicPr>
          <p:nvPr/>
        </p:nvPicPr>
        <p:blipFill>
          <a:blip r:embed="rId3"/>
          <a:stretch>
            <a:fillRect/>
          </a:stretch>
        </p:blipFill>
        <p:spPr>
          <a:xfrm>
            <a:off x="3030659" y="2922533"/>
            <a:ext cx="191537" cy="191537"/>
          </a:xfrm>
          <a:prstGeom prst="rect">
            <a:avLst/>
          </a:prstGeom>
        </p:spPr>
      </p:pic>
      <p:pic>
        <p:nvPicPr>
          <p:cNvPr id="33" name="Picture 32" descr="A black apple logo with a bite taken out of it&#10;&#10;AI-generated content may be incorrect.">
            <a:extLst>
              <a:ext uri="{FF2B5EF4-FFF2-40B4-BE49-F238E27FC236}">
                <a16:creationId xmlns:a16="http://schemas.microsoft.com/office/drawing/2014/main" id="{0C0E249E-0148-43EB-0BE7-A0A76BE702F8}"/>
              </a:ext>
            </a:extLst>
          </p:cNvPr>
          <p:cNvPicPr>
            <a:picLocks noChangeAspect="1"/>
          </p:cNvPicPr>
          <p:nvPr/>
        </p:nvPicPr>
        <p:blipFill>
          <a:blip r:embed="rId4"/>
          <a:stretch>
            <a:fillRect/>
          </a:stretch>
        </p:blipFill>
        <p:spPr>
          <a:xfrm>
            <a:off x="794893" y="2846579"/>
            <a:ext cx="283191" cy="311510"/>
          </a:xfrm>
          <a:prstGeom prst="rect">
            <a:avLst/>
          </a:prstGeom>
        </p:spPr>
      </p:pic>
      <p:pic>
        <p:nvPicPr>
          <p:cNvPr id="39" name="Picture 38" descr="A blue logo with black background&#10;&#10;AI-generated content may be incorrect.">
            <a:extLst>
              <a:ext uri="{FF2B5EF4-FFF2-40B4-BE49-F238E27FC236}">
                <a16:creationId xmlns:a16="http://schemas.microsoft.com/office/drawing/2014/main" id="{122050A2-B4F2-3A80-5411-63A5B05A3E84}"/>
              </a:ext>
            </a:extLst>
          </p:cNvPr>
          <p:cNvPicPr>
            <a:picLocks noChangeAspect="1"/>
          </p:cNvPicPr>
          <p:nvPr/>
        </p:nvPicPr>
        <p:blipFill>
          <a:blip r:embed="rId5"/>
          <a:stretch>
            <a:fillRect/>
          </a:stretch>
        </p:blipFill>
        <p:spPr>
          <a:xfrm>
            <a:off x="7275686" y="2891543"/>
            <a:ext cx="476958" cy="268289"/>
          </a:xfrm>
          <a:prstGeom prst="rect">
            <a:avLst/>
          </a:prstGeom>
        </p:spPr>
      </p:pic>
      <p:pic>
        <p:nvPicPr>
          <p:cNvPr id="7" name="Picture 6" descr="A black and white logo&#10;&#10;AI-generated content may be incorrect.">
            <a:extLst>
              <a:ext uri="{FF2B5EF4-FFF2-40B4-BE49-F238E27FC236}">
                <a16:creationId xmlns:a16="http://schemas.microsoft.com/office/drawing/2014/main" id="{AA916956-4BAB-DEFC-1CA0-A9376277CCDA}"/>
              </a:ext>
            </a:extLst>
          </p:cNvPr>
          <p:cNvPicPr>
            <a:picLocks noChangeAspect="1"/>
          </p:cNvPicPr>
          <p:nvPr/>
        </p:nvPicPr>
        <p:blipFill>
          <a:blip r:embed="rId6"/>
          <a:stretch>
            <a:fillRect/>
          </a:stretch>
        </p:blipFill>
        <p:spPr>
          <a:xfrm>
            <a:off x="5140400" y="2854284"/>
            <a:ext cx="362413" cy="367372"/>
          </a:xfrm>
          <a:prstGeom prst="rect">
            <a:avLst/>
          </a:prstGeom>
        </p:spPr>
      </p:pic>
    </p:spTree>
    <p:extLst>
      <p:ext uri="{BB962C8B-B14F-4D97-AF65-F5344CB8AC3E}">
        <p14:creationId xmlns:p14="http://schemas.microsoft.com/office/powerpoint/2010/main" val="440760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9A4D8-1286-BED0-FA72-FF819F1E1C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20C9B-71FD-2421-FA62-C4F2D3C28A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4" name="Subtitle 3">
            <a:extLst>
              <a:ext uri="{FF2B5EF4-FFF2-40B4-BE49-F238E27FC236}">
                <a16:creationId xmlns:a16="http://schemas.microsoft.com/office/drawing/2014/main" id="{0275ED83-72AC-E4E2-67F7-7BC6FE7D3345}"/>
              </a:ext>
            </a:extLst>
          </p:cNvPr>
          <p:cNvSpPr>
            <a:spLocks noGrp="1"/>
          </p:cNvSpPr>
          <p:nvPr>
            <p:ph type="subTitle" idx="1"/>
          </p:nvPr>
        </p:nvSpPr>
        <p:spPr>
          <a:xfrm>
            <a:off x="2537339" y="2242350"/>
            <a:ext cx="4069321" cy="658800"/>
          </a:xfrm>
        </p:spPr>
        <p:txBody>
          <a:bodyPr/>
          <a:lstStyle/>
          <a:p>
            <a:pPr algn="ctr"/>
            <a:r>
              <a:rPr lang="en-US" sz="3600">
                <a:latin typeface="+mn-lt"/>
              </a:rPr>
              <a:t>Significant Issues</a:t>
            </a:r>
          </a:p>
        </p:txBody>
      </p:sp>
    </p:spTree>
    <p:extLst>
      <p:ext uri="{BB962C8B-B14F-4D97-AF65-F5344CB8AC3E}">
        <p14:creationId xmlns:p14="http://schemas.microsoft.com/office/powerpoint/2010/main" val="68774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1E10AEDD-C717-F18E-FEDF-FD6AA0083F09}"/>
              </a:ext>
            </a:extLst>
          </p:cNvPr>
          <p:cNvSpPr/>
          <p:nvPr/>
        </p:nvSpPr>
        <p:spPr>
          <a:xfrm>
            <a:off x="246259" y="1232966"/>
            <a:ext cx="8549015" cy="832824"/>
          </a:xfrm>
          <a:prstGeom prst="roundRect">
            <a:avLst>
              <a:gd name="adj" fmla="val 7151"/>
            </a:avLst>
          </a:prstGeom>
          <a:solidFill>
            <a:schemeClr val="accent1">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endParaRPr lang="en-US" sz="1089">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67DCDCE9-B413-3408-1FB2-08EBF4A384C7}"/>
              </a:ext>
            </a:extLst>
          </p:cNvPr>
          <p:cNvSpPr>
            <a:spLocks noGrp="1"/>
          </p:cNvSpPr>
          <p:nvPr>
            <p:ph type="ctrTitle"/>
          </p:nvPr>
        </p:nvSpPr>
        <p:spPr/>
        <p:txBody>
          <a:bodyPr/>
          <a:lstStyle/>
          <a:p>
            <a:r>
              <a:rPr lang="en-US">
                <a:solidFill>
                  <a:srgbClr val="F1C331"/>
                </a:solidFill>
              </a:rPr>
              <a:t>The Triple Threat </a:t>
            </a:r>
          </a:p>
        </p:txBody>
      </p:sp>
      <p:sp>
        <p:nvSpPr>
          <p:cNvPr id="5" name="Slide Number Placeholder 4">
            <a:extLst>
              <a:ext uri="{FF2B5EF4-FFF2-40B4-BE49-F238E27FC236}">
                <a16:creationId xmlns:a16="http://schemas.microsoft.com/office/drawing/2014/main" id="{8FD685C9-A450-B0BD-53B4-0FA9D8996D50}"/>
              </a:ext>
            </a:extLst>
          </p:cNvPr>
          <p:cNvSpPr>
            <a:spLocks noGrp="1"/>
          </p:cNvSpPr>
          <p:nvPr>
            <p:ph type="sldNum" sz="quarter" idx="12"/>
          </p:nvPr>
        </p:nvSpPr>
        <p:spPr>
          <a:xfrm>
            <a:off x="12461768" y="6937100"/>
            <a:ext cx="716095" cy="439032"/>
          </a:xfrm>
          <a:prstGeom prst="rect">
            <a:avLst/>
          </a:prstGeom>
        </p:spPr>
        <p:txBody>
          <a:bodyPr vert="horz" lIns="0" tIns="72000" rIns="72000" bIns="72000" rtlCol="0" anchor="ctr"/>
          <a:lstStyle>
            <a:defPPr>
              <a:defRPr lang="en-US"/>
            </a:defPPr>
            <a:lvl1pPr marL="0" algn="l" defTabSz="457200" rtl="0" eaLnBrk="1" latinLnBrk="0" hangingPunct="1">
              <a:defRPr sz="1000" kern="1200">
                <a:solidFill>
                  <a:schemeClr val="tx1"/>
                </a:solidFill>
                <a:latin typeface="Futura Medium" panose="020B0602020204020303" pitchFamily="34" charset="-79"/>
                <a:ea typeface="+mn-ea"/>
                <a:cs typeface="Futura Medium" panose="020B0602020204020303" pitchFamily="34" charset="-79"/>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Arial" panose="020B0604020202020204" pitchFamily="34" charset="0"/>
                <a:cs typeface="Arial" panose="020B0604020202020204" pitchFamily="34" charset="0"/>
              </a:rPr>
              <a:t>| </a:t>
            </a:r>
            <a:fld id="{3AA07942-A2DC-FF41-8FBA-17A323438973}" type="slidenum">
              <a:rPr lang="en-US" smtClean="0">
                <a:latin typeface="Arial" panose="020B0604020202020204" pitchFamily="34" charset="0"/>
                <a:cs typeface="Arial" panose="020B0604020202020204" pitchFamily="34" charset="0"/>
              </a:rPr>
              <a:pPr/>
              <a:t>12</a:t>
            </a:fld>
            <a:endParaRPr lang="en-US">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909EF9AC-A894-FC75-BF78-169BC9CE7524}"/>
              </a:ext>
            </a:extLst>
          </p:cNvPr>
          <p:cNvSpPr>
            <a:spLocks noGrp="1"/>
          </p:cNvSpPr>
          <p:nvPr>
            <p:ph type="body" sz="quarter" idx="13"/>
          </p:nvPr>
        </p:nvSpPr>
        <p:spPr/>
        <p:txBody>
          <a:bodyPr/>
          <a:lstStyle/>
          <a:p>
            <a:endParaRPr lang="en-US"/>
          </a:p>
        </p:txBody>
      </p:sp>
      <p:sp>
        <p:nvSpPr>
          <p:cNvPr id="7" name="Rounded Rectangle 6">
            <a:extLst>
              <a:ext uri="{FF2B5EF4-FFF2-40B4-BE49-F238E27FC236}">
                <a16:creationId xmlns:a16="http://schemas.microsoft.com/office/drawing/2014/main" id="{6C58F548-E32E-872A-E166-0FA53954F48F}"/>
              </a:ext>
            </a:extLst>
          </p:cNvPr>
          <p:cNvSpPr/>
          <p:nvPr/>
        </p:nvSpPr>
        <p:spPr>
          <a:xfrm>
            <a:off x="363519" y="1467888"/>
            <a:ext cx="1586880" cy="498720"/>
          </a:xfrm>
          <a:prstGeom prst="roundRect">
            <a:avLst>
              <a:gd name="adj" fmla="val 717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tx1"/>
                </a:solidFill>
                <a:latin typeface="Arial" panose="020B0604020202020204" pitchFamily="34" charset="0"/>
                <a:cs typeface="Arial" panose="020B0604020202020204" pitchFamily="34" charset="0"/>
              </a:rPr>
              <a:t>Consent</a:t>
            </a:r>
          </a:p>
        </p:txBody>
      </p:sp>
      <p:sp>
        <p:nvSpPr>
          <p:cNvPr id="9" name="Rounded Rectangle 8">
            <a:extLst>
              <a:ext uri="{FF2B5EF4-FFF2-40B4-BE49-F238E27FC236}">
                <a16:creationId xmlns:a16="http://schemas.microsoft.com/office/drawing/2014/main" id="{18CF9FA0-EFDD-F65B-8E3E-69C557BC1083}"/>
              </a:ext>
            </a:extLst>
          </p:cNvPr>
          <p:cNvSpPr/>
          <p:nvPr/>
        </p:nvSpPr>
        <p:spPr>
          <a:xfrm>
            <a:off x="363519" y="1097719"/>
            <a:ext cx="2576031" cy="278563"/>
          </a:xfrm>
          <a:prstGeom prst="roundRect">
            <a:avLst/>
          </a:prstGeom>
          <a:solidFill>
            <a:schemeClr val="accent1">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accent1">
                    <a:lumMod val="75000"/>
                  </a:schemeClr>
                </a:solidFill>
                <a:latin typeface="Arial" panose="020B0604020202020204" pitchFamily="34" charset="0"/>
                <a:cs typeface="Arial" panose="020B0604020202020204" pitchFamily="34" charset="0"/>
              </a:rPr>
              <a:t>Privacy</a:t>
            </a:r>
          </a:p>
        </p:txBody>
      </p:sp>
      <p:sp>
        <p:nvSpPr>
          <p:cNvPr id="10" name="Rounded Rectangle 9">
            <a:extLst>
              <a:ext uri="{FF2B5EF4-FFF2-40B4-BE49-F238E27FC236}">
                <a16:creationId xmlns:a16="http://schemas.microsoft.com/office/drawing/2014/main" id="{196DE6F7-E7D5-8961-C332-91B2112D00ED}"/>
              </a:ext>
            </a:extLst>
          </p:cNvPr>
          <p:cNvSpPr/>
          <p:nvPr/>
        </p:nvSpPr>
        <p:spPr>
          <a:xfrm>
            <a:off x="2047501" y="1467888"/>
            <a:ext cx="1586880" cy="498720"/>
          </a:xfrm>
          <a:prstGeom prst="roundRect">
            <a:avLst>
              <a:gd name="adj" fmla="val 717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tx1"/>
                </a:solidFill>
                <a:latin typeface="Arial" panose="020B0604020202020204" pitchFamily="34" charset="0"/>
                <a:cs typeface="Arial" panose="020B0604020202020204" pitchFamily="34" charset="0"/>
              </a:rPr>
              <a:t>Data Ownership</a:t>
            </a:r>
          </a:p>
        </p:txBody>
      </p:sp>
      <p:sp>
        <p:nvSpPr>
          <p:cNvPr id="11" name="Rounded Rectangle 10">
            <a:extLst>
              <a:ext uri="{FF2B5EF4-FFF2-40B4-BE49-F238E27FC236}">
                <a16:creationId xmlns:a16="http://schemas.microsoft.com/office/drawing/2014/main" id="{A01EB47A-68CF-B487-7492-BA4DDAC71701}"/>
              </a:ext>
            </a:extLst>
          </p:cNvPr>
          <p:cNvSpPr/>
          <p:nvPr/>
        </p:nvSpPr>
        <p:spPr>
          <a:xfrm>
            <a:off x="3731482" y="1467888"/>
            <a:ext cx="1586880" cy="498720"/>
          </a:xfrm>
          <a:prstGeom prst="roundRect">
            <a:avLst>
              <a:gd name="adj" fmla="val 717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tx1"/>
                </a:solidFill>
                <a:latin typeface="Arial" panose="020B0604020202020204" pitchFamily="34" charset="0"/>
                <a:cs typeface="Arial" panose="020B0604020202020204" pitchFamily="34" charset="0"/>
              </a:rPr>
              <a:t>Data Misuse</a:t>
            </a:r>
          </a:p>
        </p:txBody>
      </p:sp>
      <p:sp>
        <p:nvSpPr>
          <p:cNvPr id="14" name="Rounded Rectangle 13">
            <a:extLst>
              <a:ext uri="{FF2B5EF4-FFF2-40B4-BE49-F238E27FC236}">
                <a16:creationId xmlns:a16="http://schemas.microsoft.com/office/drawing/2014/main" id="{F52E4EDF-12D5-D4DA-7F7B-3E64A0D02E98}"/>
              </a:ext>
            </a:extLst>
          </p:cNvPr>
          <p:cNvSpPr/>
          <p:nvPr/>
        </p:nvSpPr>
        <p:spPr>
          <a:xfrm>
            <a:off x="246259" y="2333462"/>
            <a:ext cx="8549015" cy="832824"/>
          </a:xfrm>
          <a:prstGeom prst="roundRect">
            <a:avLst>
              <a:gd name="adj" fmla="val 7151"/>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endParaRPr lang="en-US" sz="1089">
              <a:solidFill>
                <a:schemeClr val="bg1"/>
              </a:solidFill>
              <a:latin typeface="Arial" panose="020B0604020202020204" pitchFamily="34" charset="0"/>
              <a:cs typeface="Arial" panose="020B0604020202020204" pitchFamily="34" charset="0"/>
            </a:endParaRPr>
          </a:p>
        </p:txBody>
      </p:sp>
      <p:sp>
        <p:nvSpPr>
          <p:cNvPr id="15" name="Rounded Rectangle 14">
            <a:extLst>
              <a:ext uri="{FF2B5EF4-FFF2-40B4-BE49-F238E27FC236}">
                <a16:creationId xmlns:a16="http://schemas.microsoft.com/office/drawing/2014/main" id="{CA82F677-E8AF-3B47-BE6F-19B464ADA190}"/>
              </a:ext>
            </a:extLst>
          </p:cNvPr>
          <p:cNvSpPr/>
          <p:nvPr/>
        </p:nvSpPr>
        <p:spPr>
          <a:xfrm>
            <a:off x="363519" y="2568385"/>
            <a:ext cx="1586880" cy="498720"/>
          </a:xfrm>
          <a:prstGeom prst="roundRect">
            <a:avLst>
              <a:gd name="adj" fmla="val 717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tx1"/>
                </a:solidFill>
                <a:latin typeface="Arial" panose="020B0604020202020204" pitchFamily="34" charset="0"/>
                <a:cs typeface="Arial" panose="020B0604020202020204" pitchFamily="34" charset="0"/>
              </a:rPr>
              <a:t>Prompt Injection</a:t>
            </a:r>
          </a:p>
        </p:txBody>
      </p:sp>
      <p:sp>
        <p:nvSpPr>
          <p:cNvPr id="16" name="Rounded Rectangle 15">
            <a:extLst>
              <a:ext uri="{FF2B5EF4-FFF2-40B4-BE49-F238E27FC236}">
                <a16:creationId xmlns:a16="http://schemas.microsoft.com/office/drawing/2014/main" id="{34C959A8-990B-94F5-C51C-6E5692E62DD0}"/>
              </a:ext>
            </a:extLst>
          </p:cNvPr>
          <p:cNvSpPr/>
          <p:nvPr/>
        </p:nvSpPr>
        <p:spPr>
          <a:xfrm>
            <a:off x="363519" y="2198215"/>
            <a:ext cx="2576031" cy="278563"/>
          </a:xfrm>
          <a:prstGeom prst="round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accent5">
                    <a:lumMod val="75000"/>
                  </a:schemeClr>
                </a:solidFill>
                <a:latin typeface="Arial" panose="020B0604020202020204" pitchFamily="34" charset="0"/>
                <a:cs typeface="Arial" panose="020B0604020202020204" pitchFamily="34" charset="0"/>
              </a:rPr>
              <a:t>Security</a:t>
            </a:r>
          </a:p>
        </p:txBody>
      </p:sp>
      <p:sp>
        <p:nvSpPr>
          <p:cNvPr id="17" name="Rounded Rectangle 16">
            <a:extLst>
              <a:ext uri="{FF2B5EF4-FFF2-40B4-BE49-F238E27FC236}">
                <a16:creationId xmlns:a16="http://schemas.microsoft.com/office/drawing/2014/main" id="{F26E3B0D-241C-F576-B855-C3BFDDAAAF84}"/>
              </a:ext>
            </a:extLst>
          </p:cNvPr>
          <p:cNvSpPr/>
          <p:nvPr/>
        </p:nvSpPr>
        <p:spPr>
          <a:xfrm>
            <a:off x="2047501" y="2568385"/>
            <a:ext cx="1586880" cy="498720"/>
          </a:xfrm>
          <a:prstGeom prst="roundRect">
            <a:avLst>
              <a:gd name="adj" fmla="val 717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tx1"/>
                </a:solidFill>
                <a:latin typeface="Arial" panose="020B0604020202020204" pitchFamily="34" charset="0"/>
                <a:cs typeface="Arial" panose="020B0604020202020204" pitchFamily="34" charset="0"/>
              </a:rPr>
              <a:t>Data Poisoning</a:t>
            </a:r>
          </a:p>
        </p:txBody>
      </p:sp>
      <p:sp>
        <p:nvSpPr>
          <p:cNvPr id="18" name="Rounded Rectangle 17">
            <a:extLst>
              <a:ext uri="{FF2B5EF4-FFF2-40B4-BE49-F238E27FC236}">
                <a16:creationId xmlns:a16="http://schemas.microsoft.com/office/drawing/2014/main" id="{6F9DF1A8-3C47-A99C-11FF-63CB681DE4B5}"/>
              </a:ext>
            </a:extLst>
          </p:cNvPr>
          <p:cNvSpPr/>
          <p:nvPr/>
        </p:nvSpPr>
        <p:spPr>
          <a:xfrm>
            <a:off x="3731482" y="2568385"/>
            <a:ext cx="1586880" cy="498720"/>
          </a:xfrm>
          <a:prstGeom prst="roundRect">
            <a:avLst>
              <a:gd name="adj" fmla="val 717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tx1"/>
                </a:solidFill>
                <a:latin typeface="Arial" panose="020B0604020202020204" pitchFamily="34" charset="0"/>
                <a:cs typeface="Arial" panose="020B0604020202020204" pitchFamily="34" charset="0"/>
              </a:rPr>
              <a:t>Attack on Inference</a:t>
            </a:r>
          </a:p>
        </p:txBody>
      </p:sp>
      <p:sp>
        <p:nvSpPr>
          <p:cNvPr id="19" name="Rounded Rectangle 18">
            <a:extLst>
              <a:ext uri="{FF2B5EF4-FFF2-40B4-BE49-F238E27FC236}">
                <a16:creationId xmlns:a16="http://schemas.microsoft.com/office/drawing/2014/main" id="{DE6B3A79-8F99-217E-CDC5-B50419B6BE9F}"/>
              </a:ext>
            </a:extLst>
          </p:cNvPr>
          <p:cNvSpPr/>
          <p:nvPr/>
        </p:nvSpPr>
        <p:spPr>
          <a:xfrm>
            <a:off x="5415464" y="2568385"/>
            <a:ext cx="1586880" cy="498720"/>
          </a:xfrm>
          <a:prstGeom prst="roundRect">
            <a:avLst>
              <a:gd name="adj" fmla="val 717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tx1"/>
                </a:solidFill>
                <a:latin typeface="Arial" panose="020B0604020202020204" pitchFamily="34" charset="0"/>
                <a:cs typeface="Arial" panose="020B0604020202020204" pitchFamily="34" charset="0"/>
              </a:rPr>
              <a:t>Attack on Devices</a:t>
            </a:r>
          </a:p>
        </p:txBody>
      </p:sp>
      <p:sp>
        <p:nvSpPr>
          <p:cNvPr id="20" name="Rounded Rectangle 19">
            <a:extLst>
              <a:ext uri="{FF2B5EF4-FFF2-40B4-BE49-F238E27FC236}">
                <a16:creationId xmlns:a16="http://schemas.microsoft.com/office/drawing/2014/main" id="{56232508-F377-8B8C-6687-FD9FEAB5C884}"/>
              </a:ext>
            </a:extLst>
          </p:cNvPr>
          <p:cNvSpPr/>
          <p:nvPr/>
        </p:nvSpPr>
        <p:spPr>
          <a:xfrm>
            <a:off x="7099445" y="2568385"/>
            <a:ext cx="1586880" cy="498720"/>
          </a:xfrm>
          <a:prstGeom prst="roundRect">
            <a:avLst>
              <a:gd name="adj" fmla="val 7178"/>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tx1"/>
                </a:solidFill>
                <a:latin typeface="Arial" panose="020B0604020202020204" pitchFamily="34" charset="0"/>
                <a:cs typeface="Arial" panose="020B0604020202020204" pitchFamily="34" charset="0"/>
              </a:rPr>
              <a:t>Centralized Risk</a:t>
            </a:r>
          </a:p>
        </p:txBody>
      </p:sp>
      <p:sp>
        <p:nvSpPr>
          <p:cNvPr id="21" name="Rounded Rectangle 20">
            <a:extLst>
              <a:ext uri="{FF2B5EF4-FFF2-40B4-BE49-F238E27FC236}">
                <a16:creationId xmlns:a16="http://schemas.microsoft.com/office/drawing/2014/main" id="{76596B80-DA92-E5DA-CCBF-0ADB9A79A35A}"/>
              </a:ext>
            </a:extLst>
          </p:cNvPr>
          <p:cNvSpPr/>
          <p:nvPr/>
        </p:nvSpPr>
        <p:spPr>
          <a:xfrm>
            <a:off x="246259" y="3441975"/>
            <a:ext cx="8549015" cy="832824"/>
          </a:xfrm>
          <a:prstGeom prst="roundRect">
            <a:avLst>
              <a:gd name="adj" fmla="val 7151"/>
            </a:avLst>
          </a:prstGeom>
          <a:solidFill>
            <a:schemeClr val="accent6">
              <a:lumMod val="20000"/>
              <a:lumOff val="8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endParaRPr lang="en-US" sz="1089">
              <a:solidFill>
                <a:schemeClr val="bg1"/>
              </a:solidFill>
              <a:latin typeface="Arial" panose="020B0604020202020204" pitchFamily="34" charset="0"/>
              <a:cs typeface="Arial" panose="020B0604020202020204" pitchFamily="34" charset="0"/>
            </a:endParaRPr>
          </a:p>
        </p:txBody>
      </p:sp>
      <p:sp>
        <p:nvSpPr>
          <p:cNvPr id="22" name="Rounded Rectangle 21">
            <a:extLst>
              <a:ext uri="{FF2B5EF4-FFF2-40B4-BE49-F238E27FC236}">
                <a16:creationId xmlns:a16="http://schemas.microsoft.com/office/drawing/2014/main" id="{7AB26EE5-C2C6-6174-291E-A66CD3780D84}"/>
              </a:ext>
            </a:extLst>
          </p:cNvPr>
          <p:cNvSpPr/>
          <p:nvPr/>
        </p:nvSpPr>
        <p:spPr>
          <a:xfrm>
            <a:off x="363519" y="3676897"/>
            <a:ext cx="1586880" cy="498720"/>
          </a:xfrm>
          <a:prstGeom prst="roundRect">
            <a:avLst>
              <a:gd name="adj" fmla="val 7178"/>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tx1"/>
                </a:solidFill>
                <a:latin typeface="Arial" panose="020B0604020202020204" pitchFamily="34" charset="0"/>
                <a:cs typeface="Arial" panose="020B0604020202020204" pitchFamily="34" charset="0"/>
              </a:rPr>
              <a:t>GDPR</a:t>
            </a:r>
          </a:p>
        </p:txBody>
      </p:sp>
      <p:sp>
        <p:nvSpPr>
          <p:cNvPr id="23" name="Rounded Rectangle 22">
            <a:extLst>
              <a:ext uri="{FF2B5EF4-FFF2-40B4-BE49-F238E27FC236}">
                <a16:creationId xmlns:a16="http://schemas.microsoft.com/office/drawing/2014/main" id="{83F40FAF-DF09-6A4A-0746-B77BD2EDB8D4}"/>
              </a:ext>
            </a:extLst>
          </p:cNvPr>
          <p:cNvSpPr/>
          <p:nvPr/>
        </p:nvSpPr>
        <p:spPr>
          <a:xfrm>
            <a:off x="363519" y="3306728"/>
            <a:ext cx="2576031" cy="278563"/>
          </a:xfrm>
          <a:prstGeom prst="roundRect">
            <a:avLst/>
          </a:prstGeom>
          <a:solidFill>
            <a:schemeClr val="accent6">
              <a:lumMod val="20000"/>
              <a:lumOff val="8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accent6">
                    <a:lumMod val="75000"/>
                  </a:schemeClr>
                </a:solidFill>
                <a:latin typeface="Arial" panose="020B0604020202020204" pitchFamily="34" charset="0"/>
                <a:cs typeface="Arial" panose="020B0604020202020204" pitchFamily="34" charset="0"/>
              </a:rPr>
              <a:t>Regulation</a:t>
            </a:r>
          </a:p>
        </p:txBody>
      </p:sp>
      <p:sp>
        <p:nvSpPr>
          <p:cNvPr id="24" name="Rounded Rectangle 23">
            <a:extLst>
              <a:ext uri="{FF2B5EF4-FFF2-40B4-BE49-F238E27FC236}">
                <a16:creationId xmlns:a16="http://schemas.microsoft.com/office/drawing/2014/main" id="{F1B937EC-2AAB-F2EB-B3D7-FE08B22B57A2}"/>
              </a:ext>
            </a:extLst>
          </p:cNvPr>
          <p:cNvSpPr/>
          <p:nvPr/>
        </p:nvSpPr>
        <p:spPr>
          <a:xfrm>
            <a:off x="2047501" y="3676897"/>
            <a:ext cx="1586880" cy="498720"/>
          </a:xfrm>
          <a:prstGeom prst="roundRect">
            <a:avLst>
              <a:gd name="adj" fmla="val 7178"/>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tx1"/>
                </a:solidFill>
                <a:latin typeface="Arial" panose="020B0604020202020204" pitchFamily="34" charset="0"/>
                <a:cs typeface="Arial" panose="020B0604020202020204" pitchFamily="34" charset="0"/>
              </a:rPr>
              <a:t>HIPAA</a:t>
            </a:r>
          </a:p>
        </p:txBody>
      </p:sp>
      <p:sp>
        <p:nvSpPr>
          <p:cNvPr id="25" name="Rounded Rectangle 24">
            <a:extLst>
              <a:ext uri="{FF2B5EF4-FFF2-40B4-BE49-F238E27FC236}">
                <a16:creationId xmlns:a16="http://schemas.microsoft.com/office/drawing/2014/main" id="{C5943CFF-39F5-01B8-C431-814D2A2C625A}"/>
              </a:ext>
            </a:extLst>
          </p:cNvPr>
          <p:cNvSpPr/>
          <p:nvPr/>
        </p:nvSpPr>
        <p:spPr>
          <a:xfrm>
            <a:off x="3731482" y="3676897"/>
            <a:ext cx="1586880" cy="498720"/>
          </a:xfrm>
          <a:prstGeom prst="roundRect">
            <a:avLst>
              <a:gd name="adj" fmla="val 7178"/>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pPr algn="ctr"/>
            <a:r>
              <a:rPr lang="en-US" sz="1089">
                <a:solidFill>
                  <a:schemeClr val="tx1"/>
                </a:solidFill>
                <a:latin typeface="Arial" panose="020B0604020202020204" pitchFamily="34" charset="0"/>
                <a:cs typeface="Arial" panose="020B0604020202020204" pitchFamily="34" charset="0"/>
              </a:rPr>
              <a:t>NIST Risk Management Framework</a:t>
            </a:r>
          </a:p>
        </p:txBody>
      </p:sp>
    </p:spTree>
    <p:extLst>
      <p:ext uri="{BB962C8B-B14F-4D97-AF65-F5344CB8AC3E}">
        <p14:creationId xmlns:p14="http://schemas.microsoft.com/office/powerpoint/2010/main" val="2146538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EF1CD-2875-16B0-761A-742664CB882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AF814C-C245-C43E-B457-0BDBD225A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Subtitle 3">
            <a:extLst>
              <a:ext uri="{FF2B5EF4-FFF2-40B4-BE49-F238E27FC236}">
                <a16:creationId xmlns:a16="http://schemas.microsoft.com/office/drawing/2014/main" id="{59C6AACE-EC97-4328-80F8-1CBB484B02FD}"/>
              </a:ext>
            </a:extLst>
          </p:cNvPr>
          <p:cNvSpPr>
            <a:spLocks noGrp="1"/>
          </p:cNvSpPr>
          <p:nvPr>
            <p:ph type="subTitle" idx="1"/>
          </p:nvPr>
        </p:nvSpPr>
        <p:spPr>
          <a:xfrm>
            <a:off x="2859210" y="2242350"/>
            <a:ext cx="3425579" cy="658800"/>
          </a:xfrm>
        </p:spPr>
        <p:txBody>
          <a:bodyPr/>
          <a:lstStyle/>
          <a:p>
            <a:r>
              <a:rPr lang="en-US" sz="3600">
                <a:latin typeface="+mn-lt"/>
              </a:rPr>
              <a:t>Ongoing Work</a:t>
            </a:r>
          </a:p>
        </p:txBody>
      </p:sp>
    </p:spTree>
    <p:extLst>
      <p:ext uri="{BB962C8B-B14F-4D97-AF65-F5344CB8AC3E}">
        <p14:creationId xmlns:p14="http://schemas.microsoft.com/office/powerpoint/2010/main" val="3283694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C27DBE19-1D77-6F41-9FC5-F4A24DB92A88}"/>
            </a:ext>
          </a:extLst>
        </p:cNvPr>
        <p:cNvGrpSpPr/>
        <p:nvPr/>
      </p:nvGrpSpPr>
      <p:grpSpPr>
        <a:xfrm>
          <a:off x="0" y="0"/>
          <a:ext cx="0" cy="0"/>
          <a:chOff x="0" y="0"/>
          <a:chExt cx="0" cy="0"/>
        </a:xfrm>
      </p:grpSpPr>
      <p:sp>
        <p:nvSpPr>
          <p:cNvPr id="201" name="Google Shape;201;p25">
            <a:extLst>
              <a:ext uri="{FF2B5EF4-FFF2-40B4-BE49-F238E27FC236}">
                <a16:creationId xmlns:a16="http://schemas.microsoft.com/office/drawing/2014/main" id="{AF317BFB-AAEA-9EE0-2A85-66CE4432D65C}"/>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04" name="Google Shape;204;p25">
            <a:extLst>
              <a:ext uri="{FF2B5EF4-FFF2-40B4-BE49-F238E27FC236}">
                <a16:creationId xmlns:a16="http://schemas.microsoft.com/office/drawing/2014/main" id="{6CCF46A6-4733-04A5-F47F-22553E7F2A81}"/>
              </a:ext>
            </a:extLst>
          </p:cNvPr>
          <p:cNvSpPr txBox="1">
            <a:spLocks noGrp="1"/>
          </p:cNvSpPr>
          <p:nvPr>
            <p:ph type="title"/>
          </p:nvPr>
        </p:nvSpPr>
        <p:spPr>
          <a:xfrm>
            <a:off x="462406" y="903217"/>
            <a:ext cx="7224300" cy="6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Ongoing Work </a:t>
            </a:r>
            <a:endParaRPr/>
          </a:p>
        </p:txBody>
      </p:sp>
      <p:sp>
        <p:nvSpPr>
          <p:cNvPr id="4" name="Google Shape;161;p19">
            <a:extLst>
              <a:ext uri="{FF2B5EF4-FFF2-40B4-BE49-F238E27FC236}">
                <a16:creationId xmlns:a16="http://schemas.microsoft.com/office/drawing/2014/main" id="{4E5699C1-A132-A9C9-3938-B47B6AD414E4}"/>
              </a:ext>
            </a:extLst>
          </p:cNvPr>
          <p:cNvSpPr txBox="1">
            <a:spLocks/>
          </p:cNvSpPr>
          <p:nvPr/>
        </p:nvSpPr>
        <p:spPr>
          <a:xfrm>
            <a:off x="637844" y="2849615"/>
            <a:ext cx="5034258"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12121"/>
              </a:buClr>
              <a:buSzPts val="2400"/>
              <a:buFont typeface="Roboto"/>
              <a:buNone/>
              <a:defRPr sz="2400" b="0" i="0" u="none" strike="noStrike" cap="none">
                <a:solidFill>
                  <a:srgbClr val="212121"/>
                </a:solidFill>
                <a:latin typeface="Roboto"/>
                <a:ea typeface="Roboto"/>
                <a:cs typeface="Roboto"/>
                <a:sym typeface="Roboto"/>
              </a:defRPr>
            </a:lvl1pPr>
            <a:lvl2pPr marR="0" lvl="1"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buClr>
                <a:schemeClr val="tx1"/>
              </a:buClr>
            </a:pPr>
            <a:endParaRPr lang="en-US" sz="1400">
              <a:solidFill>
                <a:schemeClr val="tx1"/>
              </a:solidFill>
            </a:endParaRPr>
          </a:p>
        </p:txBody>
      </p:sp>
      <p:sp>
        <p:nvSpPr>
          <p:cNvPr id="5" name="Text Placeholder 2">
            <a:extLst>
              <a:ext uri="{FF2B5EF4-FFF2-40B4-BE49-F238E27FC236}">
                <a16:creationId xmlns:a16="http://schemas.microsoft.com/office/drawing/2014/main" id="{5A857457-7207-B6C7-C01F-A8325393D1C1}"/>
              </a:ext>
            </a:extLst>
          </p:cNvPr>
          <p:cNvSpPr>
            <a:spLocks noGrp="1"/>
          </p:cNvSpPr>
          <p:nvPr>
            <p:ph type="body" idx="1"/>
          </p:nvPr>
        </p:nvSpPr>
        <p:spPr>
          <a:xfrm>
            <a:off x="305710" y="1945717"/>
            <a:ext cx="8532580" cy="2688166"/>
          </a:xfrm>
        </p:spPr>
        <p:txBody>
          <a:bodyPr/>
          <a:lstStyle/>
          <a:p>
            <a:pPr marL="285750" indent="-285750"/>
            <a:r>
              <a:rPr lang="en-US">
                <a:latin typeface="+mn-lt"/>
              </a:rPr>
              <a:t>Development into clinically validated diagnostic tools </a:t>
            </a:r>
          </a:p>
          <a:p>
            <a:pPr marL="742950" lvl="1" indent="-285750"/>
            <a:r>
              <a:rPr lang="en-US">
                <a:latin typeface="+mn-lt"/>
              </a:rPr>
              <a:t>Healthcare regulations</a:t>
            </a:r>
          </a:p>
          <a:p>
            <a:pPr marL="285750" indent="-285750"/>
            <a:r>
              <a:rPr lang="en-US">
                <a:latin typeface="+mn-lt"/>
              </a:rPr>
              <a:t>Expansion to more types of sensor data</a:t>
            </a:r>
          </a:p>
          <a:p>
            <a:pPr marL="285750" indent="-285750"/>
            <a:r>
              <a:rPr lang="en-US">
                <a:latin typeface="+mn-lt"/>
              </a:rPr>
              <a:t>Improvement of LLM ability to analyze and model wearable sensor data</a:t>
            </a:r>
          </a:p>
          <a:p>
            <a:pPr marL="742950" lvl="1" indent="-285750"/>
            <a:r>
              <a:rPr lang="en-US">
                <a:latin typeface="+mn-lt"/>
              </a:rPr>
              <a:t>Data quality </a:t>
            </a:r>
          </a:p>
          <a:p>
            <a:pPr marL="742950" lvl="1" indent="-285750"/>
            <a:r>
              <a:rPr lang="en-US">
                <a:latin typeface="+mn-lt"/>
              </a:rPr>
              <a:t>Computational requirements </a:t>
            </a:r>
          </a:p>
          <a:p>
            <a:pPr marL="742950" lvl="1" indent="-285750"/>
            <a:r>
              <a:rPr lang="en-US">
                <a:latin typeface="+mn-lt"/>
              </a:rPr>
              <a:t>Interpretability</a:t>
            </a:r>
          </a:p>
          <a:p>
            <a:pPr marL="742950" lvl="1" indent="-285750"/>
            <a:r>
              <a:rPr lang="en-US">
                <a:latin typeface="+mn-lt"/>
              </a:rPr>
              <a:t>Privacy concerns</a:t>
            </a:r>
          </a:p>
          <a:p>
            <a:pPr marL="285750" indent="-285750"/>
            <a:r>
              <a:rPr lang="en-US">
                <a:latin typeface="+mn-lt"/>
              </a:rPr>
              <a:t>Integration of AI powered recommendations and support into wearable devices </a:t>
            </a:r>
          </a:p>
          <a:p>
            <a:pPr marL="742950" lvl="1" indent="-285750"/>
            <a:r>
              <a:rPr lang="en-US">
                <a:latin typeface="+mn-lt"/>
              </a:rPr>
              <a:t>Device heterogeneity</a:t>
            </a:r>
          </a:p>
          <a:p>
            <a:pPr marL="742950" lvl="1" indent="-285750"/>
            <a:r>
              <a:rPr lang="en-US">
                <a:latin typeface="+mn-lt"/>
              </a:rPr>
              <a:t>Privacy concerns</a:t>
            </a:r>
          </a:p>
          <a:p>
            <a:pPr marL="742950" lvl="1" indent="-285750"/>
            <a:r>
              <a:rPr lang="en-US">
                <a:latin typeface="+mn-lt"/>
              </a:rPr>
              <a:t>Adaptive models that generalize across populations</a:t>
            </a:r>
          </a:p>
          <a:p>
            <a:pPr marL="742950" lvl="1" indent="-285750"/>
            <a:endParaRPr lang="en-US">
              <a:latin typeface="+mn-lt"/>
            </a:endParaRPr>
          </a:p>
          <a:p>
            <a:endParaRPr lang="en-US">
              <a:latin typeface="+mn-lt"/>
            </a:endParaRPr>
          </a:p>
        </p:txBody>
      </p:sp>
    </p:spTree>
    <p:extLst>
      <p:ext uri="{BB962C8B-B14F-4D97-AF65-F5344CB8AC3E}">
        <p14:creationId xmlns:p14="http://schemas.microsoft.com/office/powerpoint/2010/main" val="3520878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2B3AE-0F33-320B-564E-E6D932278AC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A07127-216E-2683-0961-BBE2519B09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 name="Subtitle 3">
            <a:extLst>
              <a:ext uri="{FF2B5EF4-FFF2-40B4-BE49-F238E27FC236}">
                <a16:creationId xmlns:a16="http://schemas.microsoft.com/office/drawing/2014/main" id="{1995DD38-8D13-E23B-ECC9-4AC615B84022}"/>
              </a:ext>
            </a:extLst>
          </p:cNvPr>
          <p:cNvSpPr>
            <a:spLocks noGrp="1"/>
          </p:cNvSpPr>
          <p:nvPr>
            <p:ph type="subTitle" idx="1"/>
          </p:nvPr>
        </p:nvSpPr>
        <p:spPr>
          <a:xfrm>
            <a:off x="2946941" y="2242350"/>
            <a:ext cx="3250118" cy="658800"/>
          </a:xfrm>
        </p:spPr>
        <p:txBody>
          <a:bodyPr/>
          <a:lstStyle/>
          <a:p>
            <a:pPr algn="ctr"/>
            <a:r>
              <a:rPr lang="en-US" sz="3600">
                <a:latin typeface="+mn-lt"/>
              </a:rPr>
              <a:t>Thank you</a:t>
            </a:r>
          </a:p>
        </p:txBody>
      </p:sp>
    </p:spTree>
    <p:extLst>
      <p:ext uri="{BB962C8B-B14F-4D97-AF65-F5344CB8AC3E}">
        <p14:creationId xmlns:p14="http://schemas.microsoft.com/office/powerpoint/2010/main" val="1931747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10" name="Google Shape;210;p26"/>
          <p:cNvSpPr txBox="1">
            <a:spLocks noGrp="1"/>
          </p:cNvSpPr>
          <p:nvPr>
            <p:ph type="subTitle" idx="1"/>
          </p:nvPr>
        </p:nvSpPr>
        <p:spPr>
          <a:xfrm>
            <a:off x="754305" y="887617"/>
            <a:ext cx="7407561" cy="3548915"/>
          </a:xfrm>
          <a:prstGeom prst="rect">
            <a:avLst/>
          </a:prstGeom>
        </p:spPr>
        <p:txBody>
          <a:bodyPr spcFirstLastPara="1" wrap="square" lIns="91425" tIns="91425" rIns="91425" bIns="91425" anchor="t" anchorCtr="0">
            <a:noAutofit/>
          </a:bodyPr>
          <a:lstStyle/>
          <a:p>
            <a:pPr lvl="0"/>
            <a:r>
              <a:rPr lang="en-US"/>
              <a:t>[1] E. Ferrara, "Large Language Models for Wearable Sensor-Based Human Activity Recognition, Health Monitoring, and Behavioral Modeling: A Survey of Early Trends, Datasets, and Challenges," </a:t>
            </a:r>
            <a:r>
              <a:rPr lang="en-US" i="1"/>
              <a:t>Sensors</a:t>
            </a:r>
            <a:r>
              <a:rPr lang="en-US"/>
              <a:t>, vol. 24, no. 15, p. 5045, Aug. 2024. </a:t>
            </a:r>
            <a:r>
              <a:rPr lang="en-US" err="1"/>
              <a:t>doi</a:t>
            </a:r>
            <a:r>
              <a:rPr lang="en-US"/>
              <a:t>: 10.3390/s24155045.</a:t>
            </a:r>
          </a:p>
          <a:p>
            <a:pPr lvl="0"/>
            <a:r>
              <a:rPr lang="en-US"/>
              <a:t>[2] S. B. </a:t>
            </a:r>
            <a:r>
              <a:rPr lang="en-US" err="1"/>
              <a:t>Soumma</a:t>
            </a:r>
            <a:r>
              <a:rPr lang="en-US"/>
              <a:t>, A. Mamun, and H. Ghasemzadeh, "AI-powered wearable sensors for health monitoring and clinical decision making," </a:t>
            </a:r>
            <a:r>
              <a:rPr lang="en-US" i="1"/>
              <a:t>Current Opinion in Biomedical Engineering</a:t>
            </a:r>
            <a:r>
              <a:rPr lang="en-US"/>
              <a:t>, vol. 36, p. 100628, 2025. </a:t>
            </a:r>
            <a:r>
              <a:rPr lang="en-US" err="1"/>
              <a:t>doi</a:t>
            </a:r>
            <a:r>
              <a:rPr lang="en-US"/>
              <a:t>: 10.1016/j.cobme.2025.100628.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77CDF6-427E-DF8B-A424-9C80B67FAE17}"/>
              </a:ext>
            </a:extLst>
          </p:cNvPr>
          <p:cNvSpPr>
            <a:spLocks noGrp="1"/>
          </p:cNvSpPr>
          <p:nvPr>
            <p:ph sz="quarter" idx="10"/>
          </p:nvPr>
        </p:nvSpPr>
        <p:spPr/>
        <p:txBody>
          <a:bodyPr/>
          <a:lstStyle/>
          <a:p>
            <a:r>
              <a:rPr lang="en-US" sz="2000">
                <a:solidFill>
                  <a:srgbClr val="F1C331"/>
                </a:solidFill>
              </a:rPr>
              <a:t>Agenda</a:t>
            </a:r>
          </a:p>
        </p:txBody>
      </p:sp>
      <p:sp>
        <p:nvSpPr>
          <p:cNvPr id="3" name="Content Placeholder 2">
            <a:extLst>
              <a:ext uri="{FF2B5EF4-FFF2-40B4-BE49-F238E27FC236}">
                <a16:creationId xmlns:a16="http://schemas.microsoft.com/office/drawing/2014/main" id="{A5390984-7A92-480B-4971-3C7BF9CD3462}"/>
              </a:ext>
            </a:extLst>
          </p:cNvPr>
          <p:cNvSpPr>
            <a:spLocks noGrp="1"/>
          </p:cNvSpPr>
          <p:nvPr>
            <p:ph sz="quarter" idx="11"/>
          </p:nvPr>
        </p:nvSpPr>
        <p:spPr/>
        <p:txBody>
          <a:bodyPr/>
          <a:lstStyle/>
          <a:p>
            <a:r>
              <a:rPr lang="en-US" sz="2000" dirty="0">
                <a:solidFill>
                  <a:srgbClr val="F1C331"/>
                </a:solidFill>
              </a:rPr>
              <a:t>Summary</a:t>
            </a:r>
          </a:p>
          <a:p>
            <a:r>
              <a:rPr lang="en-US" sz="2000" dirty="0">
                <a:solidFill>
                  <a:srgbClr val="F1C331"/>
                </a:solidFill>
              </a:rPr>
              <a:t>Impact</a:t>
            </a:r>
          </a:p>
          <a:p>
            <a:r>
              <a:rPr lang="en-US" sz="2000" dirty="0">
                <a:solidFill>
                  <a:srgbClr val="F1C331"/>
                </a:solidFill>
              </a:rPr>
              <a:t>Market</a:t>
            </a:r>
          </a:p>
          <a:p>
            <a:r>
              <a:rPr lang="en-US" sz="2000" dirty="0"/>
              <a:t>Significant Issues</a:t>
            </a:r>
            <a:endParaRPr lang="en-US" sz="2000" dirty="0">
              <a:solidFill>
                <a:srgbClr val="F1C331"/>
              </a:solidFill>
            </a:endParaRPr>
          </a:p>
          <a:p>
            <a:r>
              <a:rPr lang="en-US" sz="2000" dirty="0"/>
              <a:t>Ongoing work</a:t>
            </a:r>
          </a:p>
          <a:p>
            <a:r>
              <a:rPr lang="en-US" sz="2000" dirty="0">
                <a:solidFill>
                  <a:srgbClr val="F1C331"/>
                </a:solidFill>
              </a:rPr>
              <a:t>Appendix</a:t>
            </a:r>
          </a:p>
        </p:txBody>
      </p:sp>
      <p:sp>
        <p:nvSpPr>
          <p:cNvPr id="4" name="Slide Number Placeholder 3">
            <a:extLst>
              <a:ext uri="{FF2B5EF4-FFF2-40B4-BE49-F238E27FC236}">
                <a16:creationId xmlns:a16="http://schemas.microsoft.com/office/drawing/2014/main" id="{028B6F5B-FA9D-0E70-FD91-AB5325AACE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421404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756E39-53AF-631F-F1AD-FF32FBB70E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Subtitle 3">
            <a:extLst>
              <a:ext uri="{FF2B5EF4-FFF2-40B4-BE49-F238E27FC236}">
                <a16:creationId xmlns:a16="http://schemas.microsoft.com/office/drawing/2014/main" id="{0285B726-E63A-34C0-6C54-5152368A92F0}"/>
              </a:ext>
            </a:extLst>
          </p:cNvPr>
          <p:cNvSpPr>
            <a:spLocks noGrp="1"/>
          </p:cNvSpPr>
          <p:nvPr>
            <p:ph type="subTitle" idx="1"/>
          </p:nvPr>
        </p:nvSpPr>
        <p:spPr>
          <a:xfrm>
            <a:off x="3381794" y="2242350"/>
            <a:ext cx="2380411" cy="658800"/>
          </a:xfrm>
        </p:spPr>
        <p:txBody>
          <a:bodyPr/>
          <a:lstStyle/>
          <a:p>
            <a:r>
              <a:rPr lang="en-US" sz="3600">
                <a:latin typeface="+mn-lt"/>
              </a:rPr>
              <a:t>Summary</a:t>
            </a:r>
          </a:p>
        </p:txBody>
      </p:sp>
    </p:spTree>
    <p:extLst>
      <p:ext uri="{BB962C8B-B14F-4D97-AF65-F5344CB8AC3E}">
        <p14:creationId xmlns:p14="http://schemas.microsoft.com/office/powerpoint/2010/main" val="100577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49C8790-9444-EA2A-24DD-6E2B35E089C6}"/>
              </a:ext>
            </a:extLst>
          </p:cNvPr>
          <p:cNvSpPr/>
          <p:nvPr/>
        </p:nvSpPr>
        <p:spPr>
          <a:xfrm>
            <a:off x="80034" y="1169376"/>
            <a:ext cx="2942390" cy="503637"/>
          </a:xfrm>
          <a:prstGeom prst="roundRect">
            <a:avLst/>
          </a:prstGeom>
          <a:solidFill>
            <a:srgbClr val="00264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6A5CC5-73F4-E545-FE89-511661C330F5}"/>
              </a:ext>
            </a:extLst>
          </p:cNvPr>
          <p:cNvSpPr/>
          <p:nvPr/>
        </p:nvSpPr>
        <p:spPr>
          <a:xfrm>
            <a:off x="0" y="29356"/>
            <a:ext cx="9144000" cy="823829"/>
          </a:xfrm>
          <a:prstGeom prst="rect">
            <a:avLst/>
          </a:prstGeom>
          <a:solidFill>
            <a:srgbClr val="00264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61" name="Google Shape;161;p19"/>
          <p:cNvSpPr txBox="1">
            <a:spLocks noGrp="1"/>
          </p:cNvSpPr>
          <p:nvPr>
            <p:ph type="subTitle" idx="1"/>
          </p:nvPr>
        </p:nvSpPr>
        <p:spPr>
          <a:xfrm>
            <a:off x="80034" y="1207712"/>
            <a:ext cx="2942390" cy="393600"/>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en-US" sz="1700">
                <a:solidFill>
                  <a:schemeClr val="tx1"/>
                </a:solidFill>
              </a:rPr>
              <a:t>Caption Generation Pipeline</a:t>
            </a:r>
            <a:endParaRPr lang="en-US" sz="1400"/>
          </a:p>
        </p:txBody>
      </p:sp>
      <p:sp>
        <p:nvSpPr>
          <p:cNvPr id="2" name="Google Shape;161;p19">
            <a:extLst>
              <a:ext uri="{FF2B5EF4-FFF2-40B4-BE49-F238E27FC236}">
                <a16:creationId xmlns:a16="http://schemas.microsoft.com/office/drawing/2014/main" id="{912A9CFF-2C20-FCFE-76E1-686D85AC3F41}"/>
              </a:ext>
            </a:extLst>
          </p:cNvPr>
          <p:cNvSpPr txBox="1">
            <a:spLocks/>
          </p:cNvSpPr>
          <p:nvPr/>
        </p:nvSpPr>
        <p:spPr>
          <a:xfrm>
            <a:off x="-331891" y="250873"/>
            <a:ext cx="9950026"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12121"/>
              </a:buClr>
              <a:buSzPts val="2400"/>
              <a:buFont typeface="Roboto"/>
              <a:buNone/>
              <a:defRPr sz="2400" b="0" i="0" u="none" strike="noStrike" cap="none">
                <a:solidFill>
                  <a:srgbClr val="212121"/>
                </a:solidFill>
                <a:latin typeface="Roboto"/>
                <a:ea typeface="Roboto"/>
                <a:cs typeface="Roboto"/>
                <a:sym typeface="Roboto"/>
              </a:defRPr>
            </a:lvl1pPr>
            <a:lvl2pPr marR="0" lvl="1"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2200" b="1" err="1">
                <a:solidFill>
                  <a:schemeClr val="tx1"/>
                </a:solidFill>
              </a:rPr>
              <a:t>SensorLM</a:t>
            </a:r>
            <a:r>
              <a:rPr lang="en-US" sz="2200" b="1">
                <a:solidFill>
                  <a:schemeClr val="tx1"/>
                </a:solidFill>
              </a:rPr>
              <a:t> enables sensor data understanding with natural language </a:t>
            </a:r>
          </a:p>
        </p:txBody>
      </p:sp>
      <p:pic>
        <p:nvPicPr>
          <p:cNvPr id="7" name="Picture 6">
            <a:extLst>
              <a:ext uri="{FF2B5EF4-FFF2-40B4-BE49-F238E27FC236}">
                <a16:creationId xmlns:a16="http://schemas.microsoft.com/office/drawing/2014/main" id="{2DDCE5FD-7689-312C-CE42-72BE77B3F21C}"/>
              </a:ext>
            </a:extLst>
          </p:cNvPr>
          <p:cNvPicPr>
            <a:picLocks noChangeAspect="1"/>
          </p:cNvPicPr>
          <p:nvPr/>
        </p:nvPicPr>
        <p:blipFill>
          <a:blip r:embed="rId3"/>
          <a:stretch>
            <a:fillRect/>
          </a:stretch>
        </p:blipFill>
        <p:spPr>
          <a:xfrm>
            <a:off x="206049" y="2107485"/>
            <a:ext cx="8731902" cy="2467711"/>
          </a:xfrm>
          <a:prstGeom prst="rect">
            <a:avLst/>
          </a:prstGeom>
        </p:spPr>
      </p:pic>
      <p:sp>
        <p:nvSpPr>
          <p:cNvPr id="17" name="Rectangle: Rounded Corners 16">
            <a:extLst>
              <a:ext uri="{FF2B5EF4-FFF2-40B4-BE49-F238E27FC236}">
                <a16:creationId xmlns:a16="http://schemas.microsoft.com/office/drawing/2014/main" id="{E1A537D5-D74D-9BC5-64B8-C9D37DEA8B50}"/>
              </a:ext>
            </a:extLst>
          </p:cNvPr>
          <p:cNvSpPr/>
          <p:nvPr/>
        </p:nvSpPr>
        <p:spPr>
          <a:xfrm>
            <a:off x="80034" y="1169376"/>
            <a:ext cx="3395548" cy="503637"/>
          </a:xfrm>
          <a:prstGeom prst="roundRect">
            <a:avLst/>
          </a:prstGeom>
          <a:solidFill>
            <a:srgbClr val="00264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61;p19">
            <a:extLst>
              <a:ext uri="{FF2B5EF4-FFF2-40B4-BE49-F238E27FC236}">
                <a16:creationId xmlns:a16="http://schemas.microsoft.com/office/drawing/2014/main" id="{4052CFE3-8F8A-5257-4460-10140059C612}"/>
              </a:ext>
            </a:extLst>
          </p:cNvPr>
          <p:cNvSpPr txBox="1">
            <a:spLocks/>
          </p:cNvSpPr>
          <p:nvPr/>
        </p:nvSpPr>
        <p:spPr>
          <a:xfrm>
            <a:off x="-47694" y="1189451"/>
            <a:ext cx="3351283"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12121"/>
              </a:buClr>
              <a:buSzPts val="2400"/>
              <a:buFont typeface="Roboto"/>
              <a:buNone/>
              <a:defRPr sz="2400" b="0" i="0" u="none" strike="noStrike" cap="none">
                <a:solidFill>
                  <a:srgbClr val="212121"/>
                </a:solidFill>
                <a:latin typeface="Roboto"/>
                <a:ea typeface="Roboto"/>
                <a:cs typeface="Roboto"/>
                <a:sym typeface="Roboto"/>
              </a:defRPr>
            </a:lvl1pPr>
            <a:lvl2pPr marR="0" lvl="1"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1700">
                <a:solidFill>
                  <a:schemeClr val="tx1"/>
                </a:solidFill>
              </a:rPr>
              <a:t>Unique pretraining architecture  </a:t>
            </a:r>
            <a:endParaRPr lang="en-US" sz="1400"/>
          </a:p>
        </p:txBody>
      </p:sp>
      <p:sp>
        <p:nvSpPr>
          <p:cNvPr id="19" name="Rectangle: Rounded Corners 18">
            <a:extLst>
              <a:ext uri="{FF2B5EF4-FFF2-40B4-BE49-F238E27FC236}">
                <a16:creationId xmlns:a16="http://schemas.microsoft.com/office/drawing/2014/main" id="{C91CCE94-27DE-9BB7-B08D-F73BEC7A4362}"/>
              </a:ext>
            </a:extLst>
          </p:cNvPr>
          <p:cNvSpPr/>
          <p:nvPr/>
        </p:nvSpPr>
        <p:spPr>
          <a:xfrm>
            <a:off x="110841" y="1176777"/>
            <a:ext cx="2024570" cy="503637"/>
          </a:xfrm>
          <a:prstGeom prst="roundRect">
            <a:avLst/>
          </a:prstGeom>
          <a:solidFill>
            <a:srgbClr val="00264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61;p19">
            <a:extLst>
              <a:ext uri="{FF2B5EF4-FFF2-40B4-BE49-F238E27FC236}">
                <a16:creationId xmlns:a16="http://schemas.microsoft.com/office/drawing/2014/main" id="{70A7E8AB-9C35-B0D0-8642-5433B1C27379}"/>
              </a:ext>
            </a:extLst>
          </p:cNvPr>
          <p:cNvSpPr txBox="1">
            <a:spLocks/>
          </p:cNvSpPr>
          <p:nvPr/>
        </p:nvSpPr>
        <p:spPr>
          <a:xfrm>
            <a:off x="-50535" y="1184085"/>
            <a:ext cx="2267548"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12121"/>
              </a:buClr>
              <a:buSzPts val="2400"/>
              <a:buFont typeface="Roboto"/>
              <a:buNone/>
              <a:defRPr sz="2400" b="0" i="0" u="none" strike="noStrike" cap="none">
                <a:solidFill>
                  <a:srgbClr val="212121"/>
                </a:solidFill>
                <a:latin typeface="Roboto"/>
                <a:ea typeface="Roboto"/>
                <a:cs typeface="Roboto"/>
                <a:sym typeface="Roboto"/>
              </a:defRPr>
            </a:lvl1pPr>
            <a:lvl2pPr marR="0" lvl="1"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1700">
                <a:solidFill>
                  <a:schemeClr val="tx1"/>
                </a:solidFill>
              </a:rPr>
              <a:t>Outperforms SOTA</a:t>
            </a:r>
            <a:endParaRPr lang="en-US" sz="1400"/>
          </a:p>
        </p:txBody>
      </p:sp>
      <p:pic>
        <p:nvPicPr>
          <p:cNvPr id="22" name="Picture 21">
            <a:extLst>
              <a:ext uri="{FF2B5EF4-FFF2-40B4-BE49-F238E27FC236}">
                <a16:creationId xmlns:a16="http://schemas.microsoft.com/office/drawing/2014/main" id="{B20958A9-AC3B-00A9-D5AE-467D254E2E60}"/>
              </a:ext>
            </a:extLst>
          </p:cNvPr>
          <p:cNvPicPr>
            <a:picLocks noChangeAspect="1"/>
          </p:cNvPicPr>
          <p:nvPr/>
        </p:nvPicPr>
        <p:blipFill>
          <a:blip r:embed="rId4"/>
          <a:stretch>
            <a:fillRect/>
          </a:stretch>
        </p:blipFill>
        <p:spPr>
          <a:xfrm>
            <a:off x="1207602" y="1822942"/>
            <a:ext cx="6728795" cy="3069685"/>
          </a:xfrm>
          <a:prstGeom prst="rect">
            <a:avLst/>
          </a:prstGeom>
        </p:spPr>
      </p:pic>
      <p:pic>
        <p:nvPicPr>
          <p:cNvPr id="24" name="Picture 23">
            <a:extLst>
              <a:ext uri="{FF2B5EF4-FFF2-40B4-BE49-F238E27FC236}">
                <a16:creationId xmlns:a16="http://schemas.microsoft.com/office/drawing/2014/main" id="{14079F9B-8CB5-76D8-7BF3-6186489946AB}"/>
              </a:ext>
            </a:extLst>
          </p:cNvPr>
          <p:cNvPicPr>
            <a:picLocks noChangeAspect="1"/>
          </p:cNvPicPr>
          <p:nvPr/>
        </p:nvPicPr>
        <p:blipFill>
          <a:blip r:embed="rId5"/>
          <a:stretch>
            <a:fillRect/>
          </a:stretch>
        </p:blipFill>
        <p:spPr>
          <a:xfrm>
            <a:off x="235820" y="2026759"/>
            <a:ext cx="5463130" cy="2629161"/>
          </a:xfrm>
          <a:prstGeom prst="rect">
            <a:avLst/>
          </a:prstGeom>
        </p:spPr>
      </p:pic>
      <p:pic>
        <p:nvPicPr>
          <p:cNvPr id="26" name="Picture 25">
            <a:extLst>
              <a:ext uri="{FF2B5EF4-FFF2-40B4-BE49-F238E27FC236}">
                <a16:creationId xmlns:a16="http://schemas.microsoft.com/office/drawing/2014/main" id="{766A7898-C35F-4840-EAE2-AD85DB0B4C0E}"/>
              </a:ext>
            </a:extLst>
          </p:cNvPr>
          <p:cNvPicPr>
            <a:picLocks noChangeAspect="1"/>
          </p:cNvPicPr>
          <p:nvPr/>
        </p:nvPicPr>
        <p:blipFill>
          <a:blip r:embed="rId6"/>
          <a:stretch>
            <a:fillRect/>
          </a:stretch>
        </p:blipFill>
        <p:spPr>
          <a:xfrm>
            <a:off x="5809680" y="1096109"/>
            <a:ext cx="2248074" cy="1850291"/>
          </a:xfrm>
          <a:prstGeom prst="rect">
            <a:avLst/>
          </a:prstGeom>
        </p:spPr>
      </p:pic>
      <p:pic>
        <p:nvPicPr>
          <p:cNvPr id="27" name="Picture 26">
            <a:extLst>
              <a:ext uri="{FF2B5EF4-FFF2-40B4-BE49-F238E27FC236}">
                <a16:creationId xmlns:a16="http://schemas.microsoft.com/office/drawing/2014/main" id="{0AFCB26A-6FC6-3050-AEC9-576A8AFBCAC0}"/>
              </a:ext>
            </a:extLst>
          </p:cNvPr>
          <p:cNvPicPr>
            <a:picLocks noChangeAspect="1"/>
          </p:cNvPicPr>
          <p:nvPr/>
        </p:nvPicPr>
        <p:blipFill>
          <a:blip r:embed="rId7"/>
          <a:stretch>
            <a:fillRect/>
          </a:stretch>
        </p:blipFill>
        <p:spPr>
          <a:xfrm>
            <a:off x="6577578" y="3075326"/>
            <a:ext cx="2248073" cy="1898027"/>
          </a:xfrm>
          <a:prstGeom prst="rect">
            <a:avLst/>
          </a:prstGeom>
        </p:spPr>
      </p:pic>
      <p:pic>
        <p:nvPicPr>
          <p:cNvPr id="29" name="Picture 28">
            <a:extLst>
              <a:ext uri="{FF2B5EF4-FFF2-40B4-BE49-F238E27FC236}">
                <a16:creationId xmlns:a16="http://schemas.microsoft.com/office/drawing/2014/main" id="{E37145AB-7EBD-5476-5B2C-65BAB2A55EB4}"/>
              </a:ext>
            </a:extLst>
          </p:cNvPr>
          <p:cNvPicPr>
            <a:picLocks noChangeAspect="1"/>
          </p:cNvPicPr>
          <p:nvPr/>
        </p:nvPicPr>
        <p:blipFill>
          <a:blip r:embed="rId8"/>
          <a:stretch>
            <a:fillRect/>
          </a:stretch>
        </p:blipFill>
        <p:spPr>
          <a:xfrm>
            <a:off x="8088256" y="1080645"/>
            <a:ext cx="819192" cy="647733"/>
          </a:xfrm>
          <a:prstGeom prst="rect">
            <a:avLst/>
          </a:prstGeom>
        </p:spPr>
      </p:pic>
      <p:sp>
        <p:nvSpPr>
          <p:cNvPr id="30" name="Rectangle: Rounded Corners 29">
            <a:extLst>
              <a:ext uri="{FF2B5EF4-FFF2-40B4-BE49-F238E27FC236}">
                <a16:creationId xmlns:a16="http://schemas.microsoft.com/office/drawing/2014/main" id="{1C2551DE-EB9F-8A0C-2E4C-C13AD04B0B7C}"/>
              </a:ext>
            </a:extLst>
          </p:cNvPr>
          <p:cNvSpPr/>
          <p:nvPr/>
        </p:nvSpPr>
        <p:spPr>
          <a:xfrm>
            <a:off x="95319" y="1149749"/>
            <a:ext cx="5025068" cy="982031"/>
          </a:xfrm>
          <a:prstGeom prst="roundRect">
            <a:avLst/>
          </a:prstGeom>
          <a:solidFill>
            <a:srgbClr val="00264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161;p19">
            <a:extLst>
              <a:ext uri="{FF2B5EF4-FFF2-40B4-BE49-F238E27FC236}">
                <a16:creationId xmlns:a16="http://schemas.microsoft.com/office/drawing/2014/main" id="{6FF3F581-6B19-46A6-2127-1540D817276E}"/>
              </a:ext>
            </a:extLst>
          </p:cNvPr>
          <p:cNvSpPr txBox="1">
            <a:spLocks/>
          </p:cNvSpPr>
          <p:nvPr/>
        </p:nvSpPr>
        <p:spPr>
          <a:xfrm>
            <a:off x="143391" y="1161975"/>
            <a:ext cx="5034258"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12121"/>
              </a:buClr>
              <a:buSzPts val="2400"/>
              <a:buFont typeface="Roboto"/>
              <a:buNone/>
              <a:defRPr sz="2400" b="0" i="0" u="none" strike="noStrike" cap="none">
                <a:solidFill>
                  <a:srgbClr val="212121"/>
                </a:solidFill>
                <a:latin typeface="Roboto"/>
                <a:ea typeface="Roboto"/>
                <a:cs typeface="Roboto"/>
                <a:sym typeface="Roboto"/>
              </a:defRPr>
            </a:lvl1pPr>
            <a:lvl2pPr marR="0" lvl="1"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buClr>
                <a:schemeClr val="tx1"/>
              </a:buClr>
            </a:pPr>
            <a:r>
              <a:rPr lang="en-US" sz="1700">
                <a:solidFill>
                  <a:schemeClr val="tx1"/>
                </a:solidFill>
              </a:rPr>
              <a:t>Largest compiled dataset of wearable sensor data </a:t>
            </a:r>
          </a:p>
          <a:p>
            <a:pPr marL="285750" indent="-285750">
              <a:buClr>
                <a:schemeClr val="tx1"/>
              </a:buClr>
              <a:buFont typeface="Arial" panose="020B0604020202020204" pitchFamily="34" charset="0"/>
              <a:buChar char="•"/>
            </a:pPr>
            <a:r>
              <a:rPr lang="en-US" sz="1700">
                <a:solidFill>
                  <a:schemeClr val="tx1"/>
                </a:solidFill>
              </a:rPr>
              <a:t>59 million hours</a:t>
            </a:r>
          </a:p>
          <a:p>
            <a:pPr marL="285750" indent="-285750">
              <a:buClr>
                <a:schemeClr val="tx1"/>
              </a:buClr>
              <a:buFont typeface="Arial" panose="020B0604020202020204" pitchFamily="34" charset="0"/>
              <a:buChar char="•"/>
            </a:pPr>
            <a:r>
              <a:rPr lang="en-US" sz="1700">
                <a:solidFill>
                  <a:schemeClr val="tx1"/>
                </a:solidFill>
              </a:rPr>
              <a:t>&gt;103,000 people</a:t>
            </a:r>
            <a:endParaRPr lang="en-US" sz="14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1">
                                            <p:txEl>
                                              <p:pRg st="0" end="0"/>
                                            </p:txEl>
                                          </p:spTgt>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1" grpId="0" build="p"/>
      <p:bldP spid="161" grpId="1" build="p"/>
      <p:bldP spid="17" grpId="0" animBg="1"/>
      <p:bldP spid="17" grpId="1" animBg="1"/>
      <p:bldP spid="18" grpId="0"/>
      <p:bldP spid="18" grpId="1"/>
      <p:bldP spid="19" grpId="0" animBg="1"/>
      <p:bldP spid="20" grpId="0"/>
      <p:bldP spid="30" grpId="0" animBg="1"/>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BAEBB-2FE0-4070-BC6D-030782B0454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216AC1-E77E-98E2-2243-7EB8BEEDCC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4" name="Subtitle 3">
            <a:extLst>
              <a:ext uri="{FF2B5EF4-FFF2-40B4-BE49-F238E27FC236}">
                <a16:creationId xmlns:a16="http://schemas.microsoft.com/office/drawing/2014/main" id="{D757113C-DCA4-7001-744C-1C92AC65FD00}"/>
              </a:ext>
            </a:extLst>
          </p:cNvPr>
          <p:cNvSpPr>
            <a:spLocks noGrp="1"/>
          </p:cNvSpPr>
          <p:nvPr>
            <p:ph type="subTitle" idx="1"/>
          </p:nvPr>
        </p:nvSpPr>
        <p:spPr>
          <a:xfrm>
            <a:off x="2946941" y="2242350"/>
            <a:ext cx="3250118" cy="658800"/>
          </a:xfrm>
        </p:spPr>
        <p:txBody>
          <a:bodyPr/>
          <a:lstStyle/>
          <a:p>
            <a:pPr algn="ctr"/>
            <a:r>
              <a:rPr lang="en-US" sz="3600">
                <a:latin typeface="+mn-lt"/>
              </a:rPr>
              <a:t>Impact</a:t>
            </a:r>
          </a:p>
          <a:p>
            <a:endParaRPr lang="en-US" sz="3600">
              <a:latin typeface="+mn-lt"/>
            </a:endParaRPr>
          </a:p>
        </p:txBody>
      </p:sp>
    </p:spTree>
    <p:extLst>
      <p:ext uri="{BB962C8B-B14F-4D97-AF65-F5344CB8AC3E}">
        <p14:creationId xmlns:p14="http://schemas.microsoft.com/office/powerpoint/2010/main" val="415430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5B84E-82FE-D8EF-6623-3FD1B9102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D93B0-E56C-E63F-953D-F91A0321A459}"/>
              </a:ext>
            </a:extLst>
          </p:cNvPr>
          <p:cNvSpPr>
            <a:spLocks noGrp="1"/>
          </p:cNvSpPr>
          <p:nvPr>
            <p:ph type="ctrTitle"/>
          </p:nvPr>
        </p:nvSpPr>
        <p:spPr/>
        <p:txBody>
          <a:bodyPr/>
          <a:lstStyle/>
          <a:p>
            <a:r>
              <a:rPr lang="en-US"/>
              <a:t>A Paradigm Shift in Sensor-Language Foundation</a:t>
            </a:r>
          </a:p>
        </p:txBody>
      </p:sp>
      <p:sp>
        <p:nvSpPr>
          <p:cNvPr id="3" name="Subtitle 2">
            <a:extLst>
              <a:ext uri="{FF2B5EF4-FFF2-40B4-BE49-F238E27FC236}">
                <a16:creationId xmlns:a16="http://schemas.microsoft.com/office/drawing/2014/main" id="{8D11B920-49E4-90E9-D34C-C5EBC93C99CC}"/>
              </a:ext>
            </a:extLst>
          </p:cNvPr>
          <p:cNvSpPr>
            <a:spLocks noGrp="1"/>
          </p:cNvSpPr>
          <p:nvPr>
            <p:ph type="subTitle" idx="1"/>
          </p:nvPr>
        </p:nvSpPr>
        <p:spPr>
          <a:ln>
            <a:noFill/>
          </a:ln>
        </p:spPr>
        <p:txBody>
          <a:bodyPr/>
          <a:lstStyle/>
          <a:p>
            <a:r>
              <a:rPr lang="en-US" err="1"/>
              <a:t>SensorLM</a:t>
            </a:r>
            <a:r>
              <a:rPr lang="en-US"/>
              <a:t> study represents a foundational leap in integrating complex wearable sensor data with language understanding</a:t>
            </a:r>
          </a:p>
        </p:txBody>
      </p:sp>
      <p:sp>
        <p:nvSpPr>
          <p:cNvPr id="5" name="Slide Number Placeholder 4">
            <a:extLst>
              <a:ext uri="{FF2B5EF4-FFF2-40B4-BE49-F238E27FC236}">
                <a16:creationId xmlns:a16="http://schemas.microsoft.com/office/drawing/2014/main" id="{DD2EAD2C-5C0F-6913-C0C1-E95610165AC1}"/>
              </a:ext>
            </a:extLst>
          </p:cNvPr>
          <p:cNvSpPr>
            <a:spLocks noGrp="1"/>
          </p:cNvSpPr>
          <p:nvPr>
            <p:ph type="sldNum" sz="quarter" idx="14"/>
          </p:nvPr>
        </p:nvSpPr>
        <p:spPr>
          <a:xfrm>
            <a:off x="8478595" y="4719909"/>
            <a:ext cx="487209" cy="298711"/>
          </a:xfrm>
        </p:spPr>
        <p:txBody>
          <a:bodyPr/>
          <a:lstStyle/>
          <a:p>
            <a:fld id="{3AA07942-A2DC-FF41-8FBA-17A323438973}" type="slidenum">
              <a:rPr lang="en-US" smtClean="0">
                <a:latin typeface="Arial" panose="020B0604020202020204" pitchFamily="34" charset="0"/>
                <a:cs typeface="Arial" panose="020B0604020202020204" pitchFamily="34" charset="0"/>
              </a:rPr>
              <a:pPr/>
              <a:t>6</a:t>
            </a:fld>
            <a:endParaRPr lang="en-US">
              <a:latin typeface="Arial" panose="020B0604020202020204" pitchFamily="34" charset="0"/>
              <a:cs typeface="Arial" panose="020B0604020202020204" pitchFamily="34" charset="0"/>
            </a:endParaRPr>
          </a:p>
        </p:txBody>
      </p:sp>
      <p:grpSp>
        <p:nvGrpSpPr>
          <p:cNvPr id="55" name="Group 54">
            <a:extLst>
              <a:ext uri="{FF2B5EF4-FFF2-40B4-BE49-F238E27FC236}">
                <a16:creationId xmlns:a16="http://schemas.microsoft.com/office/drawing/2014/main" id="{EDD233A6-C4A0-6D09-0AD9-C38EE8F0FA35}"/>
              </a:ext>
            </a:extLst>
          </p:cNvPr>
          <p:cNvGrpSpPr/>
          <p:nvPr/>
        </p:nvGrpSpPr>
        <p:grpSpPr>
          <a:xfrm>
            <a:off x="297494" y="1318941"/>
            <a:ext cx="8433764" cy="738624"/>
            <a:chOff x="437254" y="2038163"/>
            <a:chExt cx="12395877" cy="1085624"/>
          </a:xfrm>
        </p:grpSpPr>
        <p:sp>
          <p:nvSpPr>
            <p:cNvPr id="8" name="Rectangle 7">
              <a:extLst>
                <a:ext uri="{FF2B5EF4-FFF2-40B4-BE49-F238E27FC236}">
                  <a16:creationId xmlns:a16="http://schemas.microsoft.com/office/drawing/2014/main" id="{80A429FD-3A04-1990-D453-9ED8AF91ECAE}"/>
                </a:ext>
              </a:extLst>
            </p:cNvPr>
            <p:cNvSpPr/>
            <p:nvPr/>
          </p:nvSpPr>
          <p:spPr>
            <a:xfrm>
              <a:off x="437254" y="2038163"/>
              <a:ext cx="6152732" cy="4094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r>
                <a:rPr lang="en-US" sz="1089">
                  <a:solidFill>
                    <a:schemeClr val="tx1"/>
                  </a:solidFill>
                  <a:latin typeface="Arial" panose="020B0604020202020204" pitchFamily="34" charset="0"/>
                  <a:cs typeface="Arial" panose="020B0604020202020204" pitchFamily="34" charset="0"/>
                </a:rPr>
                <a:t>LLM Architecture</a:t>
              </a:r>
            </a:p>
          </p:txBody>
        </p:sp>
        <p:cxnSp>
          <p:nvCxnSpPr>
            <p:cNvPr id="18" name="Straight Connector 17">
              <a:extLst>
                <a:ext uri="{FF2B5EF4-FFF2-40B4-BE49-F238E27FC236}">
                  <a16:creationId xmlns:a16="http://schemas.microsoft.com/office/drawing/2014/main" id="{6D421B87-E3DF-2E7C-9D20-981B62546E97}"/>
                </a:ext>
              </a:extLst>
            </p:cNvPr>
            <p:cNvCxnSpPr>
              <a:cxnSpLocks/>
            </p:cNvCxnSpPr>
            <p:nvPr/>
          </p:nvCxnSpPr>
          <p:spPr>
            <a:xfrm>
              <a:off x="437254" y="2447337"/>
              <a:ext cx="12395877" cy="0"/>
            </a:xfrm>
            <a:prstGeom prst="line">
              <a:avLst/>
            </a:prstGeom>
            <a:ln w="28575">
              <a:solidFill>
                <a:srgbClr val="F1C33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532BF07-264F-37B8-511A-246C742AC7D7}"/>
                </a:ext>
              </a:extLst>
            </p:cNvPr>
            <p:cNvSpPr/>
            <p:nvPr/>
          </p:nvSpPr>
          <p:spPr>
            <a:xfrm>
              <a:off x="977507" y="2516271"/>
              <a:ext cx="2326965" cy="607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a:spcAft>
                  <a:spcPts val="204"/>
                </a:spcAft>
              </a:pPr>
              <a:r>
                <a:rPr lang="en-US" sz="1089">
                  <a:solidFill>
                    <a:schemeClr val="tx1"/>
                  </a:solidFill>
                  <a:cs typeface="Arial" panose="020B0604020202020204" pitchFamily="34" charset="0"/>
                </a:rPr>
                <a:t>Dedicated sensor encoder</a:t>
              </a:r>
            </a:p>
          </p:txBody>
        </p:sp>
        <p:sp>
          <p:nvSpPr>
            <p:cNvPr id="36" name="Rectangle 35">
              <a:extLst>
                <a:ext uri="{FF2B5EF4-FFF2-40B4-BE49-F238E27FC236}">
                  <a16:creationId xmlns:a16="http://schemas.microsoft.com/office/drawing/2014/main" id="{80A49888-D54A-ADD3-0EB0-88E3EFC40BBF}"/>
                </a:ext>
              </a:extLst>
            </p:cNvPr>
            <p:cNvSpPr/>
            <p:nvPr/>
          </p:nvSpPr>
          <p:spPr>
            <a:xfrm>
              <a:off x="4155134" y="2516270"/>
              <a:ext cx="2326965" cy="6075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a:spcAft>
                  <a:spcPts val="204"/>
                </a:spcAft>
              </a:pPr>
              <a:r>
                <a:rPr lang="en-US" sz="1050" dirty="0">
                  <a:solidFill>
                    <a:schemeClr val="tx1"/>
                  </a:solidFill>
                  <a:cs typeface="Arial"/>
                </a:rPr>
                <a:t>Multimodal text decoder</a:t>
              </a:r>
            </a:p>
          </p:txBody>
        </p:sp>
        <p:sp>
          <p:nvSpPr>
            <p:cNvPr id="39" name="Rectangle 38">
              <a:extLst>
                <a:ext uri="{FF2B5EF4-FFF2-40B4-BE49-F238E27FC236}">
                  <a16:creationId xmlns:a16="http://schemas.microsoft.com/office/drawing/2014/main" id="{433AFD3E-216D-198D-6944-1D174A89D185}"/>
                </a:ext>
              </a:extLst>
            </p:cNvPr>
            <p:cNvSpPr/>
            <p:nvPr/>
          </p:nvSpPr>
          <p:spPr>
            <a:xfrm>
              <a:off x="7361414" y="2540953"/>
              <a:ext cx="3211091" cy="5828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a:spcAft>
                  <a:spcPts val="204"/>
                </a:spcAft>
              </a:pPr>
              <a:r>
                <a:rPr lang="en-US" sz="1050" dirty="0">
                  <a:solidFill>
                    <a:schemeClr val="tx1"/>
                  </a:solidFill>
                  <a:ea typeface="+mn-lt"/>
                  <a:cs typeface="+mn-lt"/>
                </a:rPr>
                <a:t>Hybrid contrastive + captioning training</a:t>
              </a:r>
              <a:endParaRPr lang="en-US" dirty="0">
                <a:solidFill>
                  <a:schemeClr val="tx1"/>
                </a:solidFill>
              </a:endParaRPr>
            </a:p>
          </p:txBody>
        </p:sp>
      </p:grpSp>
      <p:grpSp>
        <p:nvGrpSpPr>
          <p:cNvPr id="56" name="Group 55">
            <a:extLst>
              <a:ext uri="{FF2B5EF4-FFF2-40B4-BE49-F238E27FC236}">
                <a16:creationId xmlns:a16="http://schemas.microsoft.com/office/drawing/2014/main" id="{94AF838A-E803-6DE5-E8EF-0A4EF9547956}"/>
              </a:ext>
            </a:extLst>
          </p:cNvPr>
          <p:cNvGrpSpPr/>
          <p:nvPr/>
        </p:nvGrpSpPr>
        <p:grpSpPr>
          <a:xfrm>
            <a:off x="297494" y="2463088"/>
            <a:ext cx="8433764" cy="782730"/>
            <a:chOff x="437254" y="3336719"/>
            <a:chExt cx="12395877" cy="1150450"/>
          </a:xfrm>
        </p:grpSpPr>
        <p:sp>
          <p:nvSpPr>
            <p:cNvPr id="44" name="Rectangle 43">
              <a:extLst>
                <a:ext uri="{FF2B5EF4-FFF2-40B4-BE49-F238E27FC236}">
                  <a16:creationId xmlns:a16="http://schemas.microsoft.com/office/drawing/2014/main" id="{3AF95F83-0C29-B700-C37C-DF17CB3610FD}"/>
                </a:ext>
              </a:extLst>
            </p:cNvPr>
            <p:cNvSpPr/>
            <p:nvPr/>
          </p:nvSpPr>
          <p:spPr>
            <a:xfrm>
              <a:off x="437254" y="3336719"/>
              <a:ext cx="6152732" cy="4094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r>
                <a:rPr lang="en-US" sz="1050" dirty="0">
                  <a:solidFill>
                    <a:schemeClr val="tx1"/>
                  </a:solidFill>
                  <a:latin typeface="Arial"/>
                  <a:cs typeface="Arial"/>
                </a:rPr>
                <a:t>Dataset Impact</a:t>
              </a:r>
            </a:p>
          </p:txBody>
        </p:sp>
        <p:cxnSp>
          <p:nvCxnSpPr>
            <p:cNvPr id="45" name="Straight Connector 44">
              <a:extLst>
                <a:ext uri="{FF2B5EF4-FFF2-40B4-BE49-F238E27FC236}">
                  <a16:creationId xmlns:a16="http://schemas.microsoft.com/office/drawing/2014/main" id="{F3E6DDE4-7D1B-73F5-FC14-B30C2D1608BD}"/>
                </a:ext>
              </a:extLst>
            </p:cNvPr>
            <p:cNvCxnSpPr>
              <a:cxnSpLocks/>
            </p:cNvCxnSpPr>
            <p:nvPr/>
          </p:nvCxnSpPr>
          <p:spPr>
            <a:xfrm>
              <a:off x="437254" y="3745893"/>
              <a:ext cx="12395877" cy="0"/>
            </a:xfrm>
            <a:prstGeom prst="line">
              <a:avLst/>
            </a:prstGeom>
            <a:ln w="28575">
              <a:solidFill>
                <a:srgbClr val="F1C33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6ED63CF-1842-0316-165C-5B40010A17D4}"/>
                </a:ext>
              </a:extLst>
            </p:cNvPr>
            <p:cNvSpPr/>
            <p:nvPr/>
          </p:nvSpPr>
          <p:spPr>
            <a:xfrm>
              <a:off x="977507" y="3814827"/>
              <a:ext cx="2326965" cy="607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a:spcAft>
                  <a:spcPts val="204"/>
                </a:spcAft>
              </a:pPr>
              <a:r>
                <a:rPr lang="en-US" sz="1050">
                  <a:solidFill>
                    <a:schemeClr val="tx1"/>
                  </a:solidFill>
                  <a:cs typeface="Arial"/>
                </a:rPr>
                <a:t>Largest sensor-language dataset to date </a:t>
              </a:r>
              <a:r>
                <a:rPr lang="en-US" sz="1050">
                  <a:solidFill>
                    <a:schemeClr val="tx1"/>
                  </a:solidFill>
                  <a:ea typeface="+mn-lt"/>
                  <a:cs typeface="+mn-lt"/>
                </a:rPr>
                <a:t>(59.7M hours)</a:t>
              </a:r>
              <a:endParaRPr lang="en-US" sz="1089">
                <a:solidFill>
                  <a:schemeClr val="tx1"/>
                </a:solidFill>
                <a:cs typeface="Arial" panose="020B0604020202020204" pitchFamily="34" charset="0"/>
              </a:endParaRPr>
            </a:p>
          </p:txBody>
        </p:sp>
        <p:sp>
          <p:nvSpPr>
            <p:cNvPr id="53" name="Rectangle 52">
              <a:extLst>
                <a:ext uri="{FF2B5EF4-FFF2-40B4-BE49-F238E27FC236}">
                  <a16:creationId xmlns:a16="http://schemas.microsoft.com/office/drawing/2014/main" id="{442EC642-8EED-C8B7-9EDB-3638E535D7F0}"/>
                </a:ext>
              </a:extLst>
            </p:cNvPr>
            <p:cNvSpPr/>
            <p:nvPr/>
          </p:nvSpPr>
          <p:spPr>
            <a:xfrm>
              <a:off x="4194501" y="3879650"/>
              <a:ext cx="2326965" cy="607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a:spcAft>
                  <a:spcPts val="204"/>
                </a:spcAft>
              </a:pPr>
              <a:r>
                <a:rPr lang="en-US" sz="1089">
                  <a:solidFill>
                    <a:schemeClr val="tx1"/>
                  </a:solidFill>
                  <a:cs typeface="Arial" panose="020B0604020202020204" pitchFamily="34" charset="0"/>
                </a:rPr>
                <a:t>Novel hierarchical caption generation pipeline</a:t>
              </a:r>
            </a:p>
          </p:txBody>
        </p:sp>
        <p:sp>
          <p:nvSpPr>
            <p:cNvPr id="54" name="Rectangle 53">
              <a:extLst>
                <a:ext uri="{FF2B5EF4-FFF2-40B4-BE49-F238E27FC236}">
                  <a16:creationId xmlns:a16="http://schemas.microsoft.com/office/drawing/2014/main" id="{F2E5DC10-ECE2-1833-D314-F95C5B52956A}"/>
                </a:ext>
              </a:extLst>
            </p:cNvPr>
            <p:cNvSpPr/>
            <p:nvPr/>
          </p:nvSpPr>
          <p:spPr>
            <a:xfrm>
              <a:off x="7372128" y="3879652"/>
              <a:ext cx="2326965" cy="6075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a:spcAft>
                  <a:spcPts val="204"/>
                </a:spcAft>
              </a:pPr>
              <a:r>
                <a:rPr lang="en-US" sz="1089">
                  <a:solidFill>
                    <a:schemeClr val="tx1"/>
                  </a:solidFill>
                  <a:cs typeface="Arial" panose="020B0604020202020204" pitchFamily="34" charset="0"/>
                </a:rPr>
                <a:t>Inputs from five sensor types</a:t>
              </a:r>
            </a:p>
          </p:txBody>
        </p:sp>
      </p:grpSp>
      <p:grpSp>
        <p:nvGrpSpPr>
          <p:cNvPr id="9" name="Group 8">
            <a:extLst>
              <a:ext uri="{FF2B5EF4-FFF2-40B4-BE49-F238E27FC236}">
                <a16:creationId xmlns:a16="http://schemas.microsoft.com/office/drawing/2014/main" id="{BC38984E-5340-7370-2564-6A888D8E6487}"/>
              </a:ext>
            </a:extLst>
          </p:cNvPr>
          <p:cNvGrpSpPr/>
          <p:nvPr/>
        </p:nvGrpSpPr>
        <p:grpSpPr>
          <a:xfrm>
            <a:off x="297494" y="3607232"/>
            <a:ext cx="8433765" cy="738624"/>
            <a:chOff x="437254" y="2038163"/>
            <a:chExt cx="12395877" cy="1085624"/>
          </a:xfrm>
        </p:grpSpPr>
        <p:sp>
          <p:nvSpPr>
            <p:cNvPr id="10" name="Rectangle 9">
              <a:extLst>
                <a:ext uri="{FF2B5EF4-FFF2-40B4-BE49-F238E27FC236}">
                  <a16:creationId xmlns:a16="http://schemas.microsoft.com/office/drawing/2014/main" id="{D1B61F9B-1DAA-FA92-D6DC-0CA18962BEAB}"/>
                </a:ext>
              </a:extLst>
            </p:cNvPr>
            <p:cNvSpPr/>
            <p:nvPr/>
          </p:nvSpPr>
          <p:spPr>
            <a:xfrm>
              <a:off x="437254" y="2038163"/>
              <a:ext cx="6152732" cy="4094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ctr" anchorCtr="0"/>
            <a:lstStyle/>
            <a:p>
              <a:r>
                <a:rPr lang="en-US" sz="1089">
                  <a:solidFill>
                    <a:schemeClr val="tx1"/>
                  </a:solidFill>
                  <a:latin typeface="Arial" panose="020B0604020202020204" pitchFamily="34" charset="0"/>
                  <a:cs typeface="Arial" panose="020B0604020202020204" pitchFamily="34" charset="0"/>
                </a:rPr>
                <a:t>Empirical Performance</a:t>
              </a:r>
            </a:p>
          </p:txBody>
        </p:sp>
        <p:cxnSp>
          <p:nvCxnSpPr>
            <p:cNvPr id="11" name="Straight Connector 10">
              <a:extLst>
                <a:ext uri="{FF2B5EF4-FFF2-40B4-BE49-F238E27FC236}">
                  <a16:creationId xmlns:a16="http://schemas.microsoft.com/office/drawing/2014/main" id="{646BC61E-9312-A587-4FA7-E497024290A9}"/>
                </a:ext>
              </a:extLst>
            </p:cNvPr>
            <p:cNvCxnSpPr>
              <a:cxnSpLocks/>
            </p:cNvCxnSpPr>
            <p:nvPr/>
          </p:nvCxnSpPr>
          <p:spPr>
            <a:xfrm>
              <a:off x="437254" y="2447337"/>
              <a:ext cx="12395877" cy="0"/>
            </a:xfrm>
            <a:prstGeom prst="line">
              <a:avLst/>
            </a:prstGeom>
            <a:ln w="28575">
              <a:solidFill>
                <a:srgbClr val="F1C33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A9E0DA8-4C67-EB09-D9A9-0D511A5EA861}"/>
                </a:ext>
              </a:extLst>
            </p:cNvPr>
            <p:cNvSpPr/>
            <p:nvPr/>
          </p:nvSpPr>
          <p:spPr>
            <a:xfrm>
              <a:off x="977507" y="2516271"/>
              <a:ext cx="2326965" cy="607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a:spcAft>
                  <a:spcPts val="204"/>
                </a:spcAft>
              </a:pPr>
              <a:r>
                <a:rPr lang="en-US" sz="1089">
                  <a:solidFill>
                    <a:schemeClr val="tx1"/>
                  </a:solidFill>
                  <a:cs typeface="Arial" panose="020B0604020202020204" pitchFamily="34" charset="0"/>
                </a:rPr>
                <a:t>Exceptional zero-shot classification</a:t>
              </a:r>
            </a:p>
          </p:txBody>
        </p:sp>
        <p:sp>
          <p:nvSpPr>
            <p:cNvPr id="17" name="Rectangle 16">
              <a:extLst>
                <a:ext uri="{FF2B5EF4-FFF2-40B4-BE49-F238E27FC236}">
                  <a16:creationId xmlns:a16="http://schemas.microsoft.com/office/drawing/2014/main" id="{6D631C3D-781E-5A80-0883-DA622AC67DB8}"/>
                </a:ext>
              </a:extLst>
            </p:cNvPr>
            <p:cNvSpPr/>
            <p:nvPr/>
          </p:nvSpPr>
          <p:spPr>
            <a:xfrm>
              <a:off x="4155135" y="2516271"/>
              <a:ext cx="2326965" cy="607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a:spcAft>
                  <a:spcPts val="204"/>
                </a:spcAft>
              </a:pPr>
              <a:r>
                <a:rPr lang="en-US" sz="1089">
                  <a:solidFill>
                    <a:schemeClr val="tx1"/>
                  </a:solidFill>
                  <a:cs typeface="Arial" panose="020B0604020202020204" pitchFamily="34" charset="0"/>
                </a:rPr>
                <a:t>High label efficiency</a:t>
              </a:r>
            </a:p>
          </p:txBody>
        </p:sp>
        <p:sp>
          <p:nvSpPr>
            <p:cNvPr id="19" name="Rectangle 18">
              <a:extLst>
                <a:ext uri="{FF2B5EF4-FFF2-40B4-BE49-F238E27FC236}">
                  <a16:creationId xmlns:a16="http://schemas.microsoft.com/office/drawing/2014/main" id="{CDA7B181-F77A-2D9A-30FD-DEEA8FD8F95D}"/>
                </a:ext>
              </a:extLst>
            </p:cNvPr>
            <p:cNvSpPr/>
            <p:nvPr/>
          </p:nvSpPr>
          <p:spPr>
            <a:xfrm>
              <a:off x="7332763" y="2516271"/>
              <a:ext cx="2326965" cy="607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a:spcAft>
                  <a:spcPts val="204"/>
                </a:spcAft>
              </a:pPr>
              <a:r>
                <a:rPr lang="en-US" sz="1089">
                  <a:solidFill>
                    <a:schemeClr val="tx1"/>
                  </a:solidFill>
                  <a:cs typeface="Arial" panose="020B0604020202020204" pitchFamily="34" charset="0"/>
                </a:rPr>
                <a:t>Strong zero-shot cross-modal retrieval</a:t>
              </a:r>
            </a:p>
          </p:txBody>
        </p:sp>
      </p:grpSp>
      <p:pic>
        <p:nvPicPr>
          <p:cNvPr id="32" name="Graphic 31" descr="Social network outline">
            <a:extLst>
              <a:ext uri="{FF2B5EF4-FFF2-40B4-BE49-F238E27FC236}">
                <a16:creationId xmlns:a16="http://schemas.microsoft.com/office/drawing/2014/main" id="{32070EC1-6B88-53BB-D96F-BD4F892295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688" y="1671124"/>
            <a:ext cx="374832" cy="374832"/>
          </a:xfrm>
          <a:prstGeom prst="rect">
            <a:avLst/>
          </a:prstGeom>
        </p:spPr>
      </p:pic>
      <p:pic>
        <p:nvPicPr>
          <p:cNvPr id="34" name="Graphic 33" descr="Artificial Intelligence with solid fill">
            <a:extLst>
              <a:ext uri="{FF2B5EF4-FFF2-40B4-BE49-F238E27FC236}">
                <a16:creationId xmlns:a16="http://schemas.microsoft.com/office/drawing/2014/main" id="{EE125F56-277C-5278-8038-35FF49B1B3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7178" y="1677417"/>
            <a:ext cx="378556" cy="378556"/>
          </a:xfrm>
          <a:prstGeom prst="rect">
            <a:avLst/>
          </a:prstGeom>
        </p:spPr>
      </p:pic>
      <p:pic>
        <p:nvPicPr>
          <p:cNvPr id="37" name="Graphic 36" descr="Illustrator outline">
            <a:extLst>
              <a:ext uri="{FF2B5EF4-FFF2-40B4-BE49-F238E27FC236}">
                <a16:creationId xmlns:a16="http://schemas.microsoft.com/office/drawing/2014/main" id="{2C8624A5-5DED-892E-0987-5DDBC674A7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2739" y="3901870"/>
            <a:ext cx="390687" cy="390687"/>
          </a:xfrm>
          <a:prstGeom prst="rect">
            <a:avLst/>
          </a:prstGeom>
        </p:spPr>
      </p:pic>
      <p:pic>
        <p:nvPicPr>
          <p:cNvPr id="40" name="Graphic 39" descr="Presentation with pie chart outline">
            <a:extLst>
              <a:ext uri="{FF2B5EF4-FFF2-40B4-BE49-F238E27FC236}">
                <a16:creationId xmlns:a16="http://schemas.microsoft.com/office/drawing/2014/main" id="{B828FA17-A5C0-5616-C41A-ABF95C470B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87178" y="2846881"/>
            <a:ext cx="427873" cy="427873"/>
          </a:xfrm>
          <a:prstGeom prst="rect">
            <a:avLst/>
          </a:prstGeom>
        </p:spPr>
      </p:pic>
      <p:pic>
        <p:nvPicPr>
          <p:cNvPr id="48" name="Graphic 47" descr="Social network outline">
            <a:extLst>
              <a:ext uri="{FF2B5EF4-FFF2-40B4-BE49-F238E27FC236}">
                <a16:creationId xmlns:a16="http://schemas.microsoft.com/office/drawing/2014/main" id="{942799A3-D1C7-1A95-7657-040652473E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688" y="2870426"/>
            <a:ext cx="374832" cy="374832"/>
          </a:xfrm>
          <a:prstGeom prst="rect">
            <a:avLst/>
          </a:prstGeom>
        </p:spPr>
      </p:pic>
      <p:pic>
        <p:nvPicPr>
          <p:cNvPr id="49" name="Graphic 48" descr="Social network outline">
            <a:extLst>
              <a:ext uri="{FF2B5EF4-FFF2-40B4-BE49-F238E27FC236}">
                <a16:creationId xmlns:a16="http://schemas.microsoft.com/office/drawing/2014/main" id="{367BB37B-A8B5-418A-E1FE-CA3A72202F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233" y="3948375"/>
            <a:ext cx="374832" cy="374832"/>
          </a:xfrm>
          <a:prstGeom prst="rect">
            <a:avLst/>
          </a:prstGeom>
        </p:spPr>
      </p:pic>
      <p:pic>
        <p:nvPicPr>
          <p:cNvPr id="50" name="Graphic 49" descr="Presentation with org chart with solid fill">
            <a:extLst>
              <a:ext uri="{FF2B5EF4-FFF2-40B4-BE49-F238E27FC236}">
                <a16:creationId xmlns:a16="http://schemas.microsoft.com/office/drawing/2014/main" id="{CE6EF953-F4B2-3CDD-67F3-7DA07A0C1E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12353" y="3932521"/>
            <a:ext cx="390686" cy="390686"/>
          </a:xfrm>
          <a:prstGeom prst="rect">
            <a:avLst/>
          </a:prstGeom>
        </p:spPr>
      </p:pic>
      <p:pic>
        <p:nvPicPr>
          <p:cNvPr id="51" name="Graphic 50" descr="Presentation with org chart with solid fill">
            <a:extLst>
              <a:ext uri="{FF2B5EF4-FFF2-40B4-BE49-F238E27FC236}">
                <a16:creationId xmlns:a16="http://schemas.microsoft.com/office/drawing/2014/main" id="{E2BAB4B4-BD31-2519-5983-EF89BF370A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5144" y="1657304"/>
            <a:ext cx="390686" cy="390686"/>
          </a:xfrm>
          <a:prstGeom prst="rect">
            <a:avLst/>
          </a:prstGeom>
        </p:spPr>
      </p:pic>
      <p:pic>
        <p:nvPicPr>
          <p:cNvPr id="57" name="Graphic 56" descr="Illustrator outline">
            <a:extLst>
              <a:ext uri="{FF2B5EF4-FFF2-40B4-BE49-F238E27FC236}">
                <a16:creationId xmlns:a16="http://schemas.microsoft.com/office/drawing/2014/main" id="{91F6CF3E-5B93-070E-C7B0-8365B9DE07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99809" y="2824523"/>
            <a:ext cx="390687" cy="390687"/>
          </a:xfrm>
          <a:prstGeom prst="rect">
            <a:avLst/>
          </a:prstGeom>
        </p:spPr>
      </p:pic>
    </p:spTree>
    <p:extLst>
      <p:ext uri="{BB962C8B-B14F-4D97-AF65-F5344CB8AC3E}">
        <p14:creationId xmlns:p14="http://schemas.microsoft.com/office/powerpoint/2010/main" val="301362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4A7D9-715A-EE82-3647-54BFBCCC277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477B29-0311-6F19-F02F-6E4133BC3E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4" name="Subtitle 3">
            <a:extLst>
              <a:ext uri="{FF2B5EF4-FFF2-40B4-BE49-F238E27FC236}">
                <a16:creationId xmlns:a16="http://schemas.microsoft.com/office/drawing/2014/main" id="{5272EBCD-B8B5-C291-AD0A-889F0D6DB344}"/>
              </a:ext>
            </a:extLst>
          </p:cNvPr>
          <p:cNvSpPr>
            <a:spLocks noGrp="1"/>
          </p:cNvSpPr>
          <p:nvPr>
            <p:ph type="subTitle" idx="1"/>
          </p:nvPr>
        </p:nvSpPr>
        <p:spPr>
          <a:xfrm>
            <a:off x="2946941" y="2242350"/>
            <a:ext cx="3250118" cy="658800"/>
          </a:xfrm>
        </p:spPr>
        <p:txBody>
          <a:bodyPr/>
          <a:lstStyle/>
          <a:p>
            <a:pPr algn="ctr"/>
            <a:r>
              <a:rPr lang="en-US" sz="3600">
                <a:latin typeface="+mn-lt"/>
              </a:rPr>
              <a:t>Market</a:t>
            </a:r>
          </a:p>
        </p:txBody>
      </p:sp>
    </p:spTree>
    <p:extLst>
      <p:ext uri="{BB962C8B-B14F-4D97-AF65-F5344CB8AC3E}">
        <p14:creationId xmlns:p14="http://schemas.microsoft.com/office/powerpoint/2010/main" val="3964176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284D38-6AC2-5A6E-8F24-7350CDC45C53}"/>
              </a:ext>
            </a:extLst>
          </p:cNvPr>
          <p:cNvSpPr>
            <a:spLocks noGrp="1"/>
          </p:cNvSpPr>
          <p:nvPr>
            <p:ph sz="quarter" idx="11"/>
          </p:nvPr>
        </p:nvSpPr>
        <p:spPr>
          <a:xfrm>
            <a:off x="5137009" y="1151792"/>
            <a:ext cx="3723886" cy="3109088"/>
          </a:xfrm>
        </p:spPr>
        <p:txBody>
          <a:bodyPr/>
          <a:lstStyle/>
          <a:p>
            <a:pPr marL="285750" indent="-285750">
              <a:buClr>
                <a:schemeClr val="tx1"/>
              </a:buClr>
              <a:buFont typeface="Arial" panose="020B0604020202020204" pitchFamily="34" charset="0"/>
              <a:buChar char="•"/>
            </a:pPr>
            <a:r>
              <a:rPr lang="en-US">
                <a:solidFill>
                  <a:schemeClr val="tx1"/>
                </a:solidFill>
              </a:rPr>
              <a:t>Healthcare and Rehab</a:t>
            </a:r>
          </a:p>
          <a:p>
            <a:pPr marL="285750" indent="-285750">
              <a:buClr>
                <a:schemeClr val="tx1"/>
              </a:buClr>
              <a:buFont typeface="Arial" panose="020B0604020202020204" pitchFamily="34" charset="0"/>
              <a:buChar char="•"/>
            </a:pPr>
            <a:r>
              <a:rPr lang="en-US">
                <a:solidFill>
                  <a:schemeClr val="tx1"/>
                </a:solidFill>
              </a:rPr>
              <a:t>Smart Home and Assisted Living</a:t>
            </a:r>
          </a:p>
          <a:p>
            <a:pPr marL="285750" indent="-285750">
              <a:buClr>
                <a:schemeClr val="tx1"/>
              </a:buClr>
              <a:buFont typeface="Arial" panose="020B0604020202020204" pitchFamily="34" charset="0"/>
              <a:buChar char="•"/>
            </a:pPr>
            <a:r>
              <a:rPr lang="en-US">
                <a:solidFill>
                  <a:schemeClr val="tx1"/>
                </a:solidFill>
              </a:rPr>
              <a:t>Behavioral and Daily Life Monitoring</a:t>
            </a:r>
          </a:p>
        </p:txBody>
      </p:sp>
      <p:sp>
        <p:nvSpPr>
          <p:cNvPr id="4" name="Slide Number Placeholder 3">
            <a:extLst>
              <a:ext uri="{FF2B5EF4-FFF2-40B4-BE49-F238E27FC236}">
                <a16:creationId xmlns:a16="http://schemas.microsoft.com/office/drawing/2014/main" id="{7780FAB3-0383-9223-DE0A-89AFA4F637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5" name="TextBox 4">
            <a:extLst>
              <a:ext uri="{FF2B5EF4-FFF2-40B4-BE49-F238E27FC236}">
                <a16:creationId xmlns:a16="http://schemas.microsoft.com/office/drawing/2014/main" id="{ED7DECA7-D7F3-6626-E2D5-4326E496DE89}"/>
              </a:ext>
            </a:extLst>
          </p:cNvPr>
          <p:cNvSpPr txBox="1"/>
          <p:nvPr/>
        </p:nvSpPr>
        <p:spPr>
          <a:xfrm>
            <a:off x="993531" y="548512"/>
            <a:ext cx="2681654" cy="369332"/>
          </a:xfrm>
          <a:prstGeom prst="rect">
            <a:avLst/>
          </a:prstGeom>
          <a:noFill/>
        </p:spPr>
        <p:txBody>
          <a:bodyPr wrap="square" rtlCol="0">
            <a:spAutoFit/>
          </a:bodyPr>
          <a:lstStyle/>
          <a:p>
            <a:pPr algn="ctr"/>
            <a:r>
              <a:rPr lang="en-US" sz="1800" b="1">
                <a:solidFill>
                  <a:srgbClr val="F1C331"/>
                </a:solidFill>
              </a:rPr>
              <a:t>Traditional Models</a:t>
            </a:r>
          </a:p>
        </p:txBody>
      </p:sp>
      <p:sp>
        <p:nvSpPr>
          <p:cNvPr id="6" name="TextBox 5">
            <a:extLst>
              <a:ext uri="{FF2B5EF4-FFF2-40B4-BE49-F238E27FC236}">
                <a16:creationId xmlns:a16="http://schemas.microsoft.com/office/drawing/2014/main" id="{67075D98-B2F5-850C-5CDC-014EE20E5EF6}"/>
              </a:ext>
            </a:extLst>
          </p:cNvPr>
          <p:cNvSpPr txBox="1"/>
          <p:nvPr/>
        </p:nvSpPr>
        <p:spPr>
          <a:xfrm>
            <a:off x="5137009" y="548512"/>
            <a:ext cx="3573787" cy="369332"/>
          </a:xfrm>
          <a:prstGeom prst="rect">
            <a:avLst/>
          </a:prstGeom>
          <a:noFill/>
        </p:spPr>
        <p:txBody>
          <a:bodyPr wrap="square" lIns="91440" tIns="45720" rIns="91440" bIns="45720" rtlCol="0" anchor="t">
            <a:spAutoFit/>
          </a:bodyPr>
          <a:lstStyle/>
          <a:p>
            <a:pPr algn="ctr"/>
            <a:r>
              <a:rPr lang="en-US" sz="1800" b="1">
                <a:solidFill>
                  <a:srgbClr val="F1C331"/>
                </a:solidFill>
              </a:rPr>
              <a:t>Human Activity Recognition</a:t>
            </a:r>
            <a:endParaRPr lang="en-US" sz="1800" err="1">
              <a:solidFill>
                <a:srgbClr val="F1C331"/>
              </a:solidFill>
            </a:endParaRPr>
          </a:p>
        </p:txBody>
      </p:sp>
      <p:sp>
        <p:nvSpPr>
          <p:cNvPr id="7" name="Content Placeholder 2">
            <a:extLst>
              <a:ext uri="{FF2B5EF4-FFF2-40B4-BE49-F238E27FC236}">
                <a16:creationId xmlns:a16="http://schemas.microsoft.com/office/drawing/2014/main" id="{1F6A6398-3D9F-5128-2167-6D3D4A8E7E66}"/>
              </a:ext>
            </a:extLst>
          </p:cNvPr>
          <p:cNvSpPr txBox="1">
            <a:spLocks/>
          </p:cNvSpPr>
          <p:nvPr/>
        </p:nvSpPr>
        <p:spPr>
          <a:xfrm>
            <a:off x="601930" y="1017206"/>
            <a:ext cx="3723886" cy="3109088"/>
          </a:xfrm>
        </p:spPr>
        <p:txBody>
          <a:bodyPr lIns="72000" tIns="72000" rIns="72000" bIns="720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816"/>
              </a:spcBef>
              <a:spcAft>
                <a:spcPts val="816"/>
              </a:spcAft>
              <a:buClr>
                <a:srgbClr val="000000"/>
              </a:buClr>
              <a:buFont typeface="Arial"/>
              <a:defRPr sz="1633" b="0" i="0" u="none" strike="noStrike" cap="none">
                <a:solidFill>
                  <a:srgbClr val="F1C331"/>
                </a:solidFill>
                <a:latin typeface="Arial"/>
                <a:ea typeface="Arial"/>
                <a:cs typeface="Arial"/>
                <a:sym typeface="Arial"/>
              </a:defRPr>
            </a:lvl1pPr>
            <a:lvl2pPr marR="0" lvl="1" algn="l" rtl="0" eaLnBrk="1" hangingPunct="1">
              <a:lnSpc>
                <a:spcPct val="100000"/>
              </a:lnSpc>
              <a:spcBef>
                <a:spcPts val="816"/>
              </a:spcBef>
              <a:spcAft>
                <a:spcPts val="816"/>
              </a:spcAft>
              <a:buClr>
                <a:srgbClr val="000000"/>
              </a:buClr>
              <a:buFont typeface="Arial"/>
              <a:defRPr sz="1633" b="0" i="0" u="none" strike="noStrike" cap="none">
                <a:solidFill>
                  <a:srgbClr val="F1C331"/>
                </a:solidFill>
                <a:latin typeface="Arial"/>
                <a:ea typeface="Arial"/>
                <a:cs typeface="Arial"/>
                <a:sym typeface="Arial"/>
              </a:defRPr>
            </a:lvl2pPr>
            <a:lvl3pPr marR="0" lvl="2" algn="l" rtl="0" eaLnBrk="1" hangingPunct="1">
              <a:lnSpc>
                <a:spcPct val="100000"/>
              </a:lnSpc>
              <a:spcBef>
                <a:spcPts val="816"/>
              </a:spcBef>
              <a:spcAft>
                <a:spcPts val="816"/>
              </a:spcAft>
              <a:buClr>
                <a:srgbClr val="000000"/>
              </a:buClr>
              <a:buFont typeface="Arial"/>
              <a:defRPr sz="1400" b="0" i="0" u="none" strike="noStrike" cap="none">
                <a:solidFill>
                  <a:srgbClr val="F1C331"/>
                </a:solidFill>
                <a:latin typeface="Arial"/>
                <a:ea typeface="Arial"/>
                <a:cs typeface="Arial"/>
                <a:sym typeface="Arial"/>
              </a:defRPr>
            </a:lvl3pPr>
            <a:lvl4pPr marR="0" lvl="3" algn="l" rtl="0" eaLnBrk="1" hangingPunct="1">
              <a:lnSpc>
                <a:spcPct val="100000"/>
              </a:lnSpc>
              <a:spcBef>
                <a:spcPts val="816"/>
              </a:spcBef>
              <a:spcAft>
                <a:spcPts val="816"/>
              </a:spcAft>
              <a:buClr>
                <a:srgbClr val="000000"/>
              </a:buClr>
              <a:buFont typeface="Arial"/>
              <a:defRPr sz="1400" b="0" i="0" u="none" strike="noStrike" cap="none">
                <a:solidFill>
                  <a:srgbClr val="F1C331"/>
                </a:solidFill>
                <a:latin typeface="Arial"/>
                <a:ea typeface="Arial"/>
                <a:cs typeface="Arial"/>
                <a:sym typeface="Arial"/>
              </a:defRPr>
            </a:lvl4pPr>
            <a:lvl5pPr marR="0" lvl="4" algn="l" rtl="0" eaLnBrk="1" hangingPunct="1">
              <a:lnSpc>
                <a:spcPct val="100000"/>
              </a:lnSpc>
              <a:spcBef>
                <a:spcPts val="816"/>
              </a:spcBef>
              <a:spcAft>
                <a:spcPts val="816"/>
              </a:spcAft>
              <a:buClr>
                <a:srgbClr val="000000"/>
              </a:buClr>
              <a:buFont typeface="Arial"/>
              <a:defRPr sz="1400" b="0" i="0" u="none" strike="noStrike" cap="none">
                <a:solidFill>
                  <a:srgbClr val="F1C331"/>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tx1"/>
              </a:buClr>
              <a:buFont typeface="Arial" panose="020B0604020202020204" pitchFamily="34" charset="0"/>
              <a:buChar char="•"/>
            </a:pPr>
            <a:r>
              <a:rPr lang="en-US">
                <a:solidFill>
                  <a:schemeClr val="tx1"/>
                </a:solidFill>
              </a:rPr>
              <a:t>LLMs: Zero-shot/Few-shot Learning</a:t>
            </a:r>
          </a:p>
          <a:p>
            <a:pPr marL="285750" indent="-285750">
              <a:buClr>
                <a:schemeClr val="tx1"/>
              </a:buClr>
              <a:buFont typeface="Arial" panose="020B0604020202020204" pitchFamily="34" charset="0"/>
              <a:buChar char="•"/>
            </a:pPr>
            <a:r>
              <a:rPr lang="en-US">
                <a:solidFill>
                  <a:schemeClr val="tx1"/>
                </a:solidFill>
              </a:rPr>
              <a:t>SLMs: Efficiency and Low Latency</a:t>
            </a:r>
          </a:p>
          <a:p>
            <a:pPr marL="285750" indent="-285750">
              <a:buClr>
                <a:schemeClr val="tx1"/>
              </a:buClr>
              <a:buFont typeface="Arial" panose="020B0604020202020204" pitchFamily="34" charset="0"/>
              <a:buChar char="•"/>
            </a:pPr>
            <a:r>
              <a:rPr lang="en-US">
                <a:solidFill>
                  <a:schemeClr val="tx1"/>
                </a:solidFill>
              </a:rPr>
              <a:t>Time series foundational models</a:t>
            </a:r>
          </a:p>
        </p:txBody>
      </p:sp>
    </p:spTree>
    <p:extLst>
      <p:ext uri="{BB962C8B-B14F-4D97-AF65-F5344CB8AC3E}">
        <p14:creationId xmlns:p14="http://schemas.microsoft.com/office/powerpoint/2010/main" val="2092012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DCE9-B413-3408-1FB2-08EBF4A384C7}"/>
              </a:ext>
            </a:extLst>
          </p:cNvPr>
          <p:cNvSpPr>
            <a:spLocks noGrp="1"/>
          </p:cNvSpPr>
          <p:nvPr>
            <p:ph type="ctrTitle"/>
          </p:nvPr>
        </p:nvSpPr>
        <p:spPr/>
        <p:txBody>
          <a:bodyPr/>
          <a:lstStyle/>
          <a:p>
            <a:r>
              <a:rPr lang="en-US"/>
              <a:t>Marketplace for Human Activity Recognition</a:t>
            </a:r>
          </a:p>
        </p:txBody>
      </p:sp>
      <p:sp>
        <p:nvSpPr>
          <p:cNvPr id="3" name="Subtitle 2">
            <a:extLst>
              <a:ext uri="{FF2B5EF4-FFF2-40B4-BE49-F238E27FC236}">
                <a16:creationId xmlns:a16="http://schemas.microsoft.com/office/drawing/2014/main" id="{18BA32A2-C651-7816-0562-58C5D31215E8}"/>
              </a:ext>
            </a:extLst>
          </p:cNvPr>
          <p:cNvSpPr>
            <a:spLocks noGrp="1"/>
          </p:cNvSpPr>
          <p:nvPr>
            <p:ph type="subTitle" idx="1"/>
          </p:nvPr>
        </p:nvSpPr>
        <p:spPr/>
        <p:txBody>
          <a:bodyPr/>
          <a:lstStyle/>
          <a:p>
            <a:r>
              <a:rPr lang="en-GB"/>
              <a:t>The marketplace for advanced HAR models is largely defined by the vertical integration of hardware manufacturers and AI developers, leading to the creation of powerful, proprietary FMs trained on massive, real-world data collected by their own devices.</a:t>
            </a:r>
            <a:endParaRPr lang="en-US"/>
          </a:p>
        </p:txBody>
      </p:sp>
      <p:sp>
        <p:nvSpPr>
          <p:cNvPr id="5" name="Slide Number Placeholder 4">
            <a:extLst>
              <a:ext uri="{FF2B5EF4-FFF2-40B4-BE49-F238E27FC236}">
                <a16:creationId xmlns:a16="http://schemas.microsoft.com/office/drawing/2014/main" id="{8FD685C9-A450-B0BD-53B4-0FA9D8996D50}"/>
              </a:ext>
            </a:extLst>
          </p:cNvPr>
          <p:cNvSpPr>
            <a:spLocks noGrp="1"/>
          </p:cNvSpPr>
          <p:nvPr>
            <p:ph type="sldNum" sz="quarter" idx="14"/>
          </p:nvPr>
        </p:nvSpPr>
        <p:spPr>
          <a:xfrm>
            <a:off x="8478595" y="4719909"/>
            <a:ext cx="487209" cy="298711"/>
          </a:xfrm>
        </p:spPr>
        <p:txBody>
          <a:bodyPr/>
          <a:lstStyle/>
          <a:p>
            <a:fld id="{3AA07942-A2DC-FF41-8FBA-17A323438973}" type="slidenum">
              <a:rPr lang="en-US" smtClean="0">
                <a:latin typeface="Arial" panose="020B0604020202020204" pitchFamily="34" charset="0"/>
                <a:cs typeface="Arial" panose="020B0604020202020204" pitchFamily="34" charset="0"/>
              </a:rPr>
              <a:pPr/>
              <a:t>9</a:t>
            </a:fld>
            <a:endParaRPr lang="en-US">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EDCF18-F3FC-1078-EB57-CBB4B3640551}"/>
              </a:ext>
            </a:extLst>
          </p:cNvPr>
          <p:cNvSpPr/>
          <p:nvPr/>
        </p:nvSpPr>
        <p:spPr>
          <a:xfrm>
            <a:off x="701633" y="1355746"/>
            <a:ext cx="1457006" cy="382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7973" rtlCol="0" anchor="ctr"/>
          <a:lstStyle/>
          <a:p>
            <a:r>
              <a:rPr lang="en-US" sz="1361">
                <a:solidFill>
                  <a:schemeClr val="tx1"/>
                </a:solidFill>
              </a:rPr>
              <a:t>Apple</a:t>
            </a:r>
          </a:p>
        </p:txBody>
      </p:sp>
      <p:sp>
        <p:nvSpPr>
          <p:cNvPr id="9" name="Rectangle 8">
            <a:extLst>
              <a:ext uri="{FF2B5EF4-FFF2-40B4-BE49-F238E27FC236}">
                <a16:creationId xmlns:a16="http://schemas.microsoft.com/office/drawing/2014/main" id="{DDD750C2-D2C0-6B96-24C3-27265382926A}"/>
              </a:ext>
            </a:extLst>
          </p:cNvPr>
          <p:cNvSpPr/>
          <p:nvPr/>
        </p:nvSpPr>
        <p:spPr>
          <a:xfrm>
            <a:off x="2894193" y="1356510"/>
            <a:ext cx="1457006" cy="382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7973" rtlCol="0" anchor="ctr"/>
          <a:lstStyle/>
          <a:p>
            <a:r>
              <a:rPr lang="en-US" sz="1361">
                <a:solidFill>
                  <a:schemeClr val="tx1"/>
                </a:solidFill>
              </a:rPr>
              <a:t>Google Fitbit</a:t>
            </a:r>
          </a:p>
        </p:txBody>
      </p:sp>
      <p:sp>
        <p:nvSpPr>
          <p:cNvPr id="11" name="Rectangle 10">
            <a:extLst>
              <a:ext uri="{FF2B5EF4-FFF2-40B4-BE49-F238E27FC236}">
                <a16:creationId xmlns:a16="http://schemas.microsoft.com/office/drawing/2014/main" id="{72F41983-919E-C97C-4D84-78D194DAA7DA}"/>
              </a:ext>
            </a:extLst>
          </p:cNvPr>
          <p:cNvSpPr/>
          <p:nvPr/>
        </p:nvSpPr>
        <p:spPr>
          <a:xfrm>
            <a:off x="5086752" y="1355746"/>
            <a:ext cx="1457006" cy="382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7973" rtlCol="0" anchor="ctr"/>
          <a:lstStyle/>
          <a:p>
            <a:r>
              <a:rPr lang="en-US" sz="1361">
                <a:solidFill>
                  <a:schemeClr val="tx1"/>
                </a:solidFill>
              </a:rPr>
              <a:t>Whoop</a:t>
            </a:r>
          </a:p>
        </p:txBody>
      </p:sp>
      <p:sp>
        <p:nvSpPr>
          <p:cNvPr id="14" name="Rectangle 13">
            <a:extLst>
              <a:ext uri="{FF2B5EF4-FFF2-40B4-BE49-F238E27FC236}">
                <a16:creationId xmlns:a16="http://schemas.microsoft.com/office/drawing/2014/main" id="{F89B7EBB-1523-67B7-E32B-EEEC16F4E9C4}"/>
              </a:ext>
            </a:extLst>
          </p:cNvPr>
          <p:cNvSpPr/>
          <p:nvPr/>
        </p:nvSpPr>
        <p:spPr>
          <a:xfrm>
            <a:off x="7279312" y="1355746"/>
            <a:ext cx="1457006" cy="382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7973" rtlCol="0" anchor="ctr"/>
          <a:lstStyle/>
          <a:p>
            <a:r>
              <a:rPr lang="en-US" sz="1361">
                <a:solidFill>
                  <a:schemeClr val="tx1"/>
                </a:solidFill>
              </a:rPr>
              <a:t>Meta</a:t>
            </a:r>
          </a:p>
        </p:txBody>
      </p:sp>
      <p:sp>
        <p:nvSpPr>
          <p:cNvPr id="17" name="Rectangle 16">
            <a:extLst>
              <a:ext uri="{FF2B5EF4-FFF2-40B4-BE49-F238E27FC236}">
                <a16:creationId xmlns:a16="http://schemas.microsoft.com/office/drawing/2014/main" id="{B2CE2A0C-315F-FB6E-5CCF-3B9D06A89B14}"/>
              </a:ext>
            </a:extLst>
          </p:cNvPr>
          <p:cNvSpPr/>
          <p:nvPr/>
        </p:nvSpPr>
        <p:spPr>
          <a:xfrm>
            <a:off x="309698" y="1885863"/>
            <a:ext cx="1848942" cy="26403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marL="122056" indent="-122056">
              <a:spcAft>
                <a:spcPts val="408"/>
              </a:spcAft>
              <a:buClr>
                <a:schemeClr val="tx1"/>
              </a:buClr>
              <a:buFont typeface="Arial" panose="020B0604020202020204" pitchFamily="34" charset="0"/>
              <a:buChar char="•"/>
            </a:pPr>
            <a:r>
              <a:rPr lang="en-US" sz="1100">
                <a:solidFill>
                  <a:schemeClr val="tx1"/>
                </a:solidFill>
              </a:rPr>
              <a:t>Utilizes data collected from their Apple Watch to train their own models </a:t>
            </a:r>
          </a:p>
          <a:p>
            <a:pPr marL="122056" indent="-122056">
              <a:spcAft>
                <a:spcPts val="408"/>
              </a:spcAft>
              <a:buClr>
                <a:schemeClr val="tx1"/>
              </a:buClr>
              <a:buFont typeface="Arial" panose="020B0604020202020204" pitchFamily="34" charset="0"/>
              <a:buChar char="•"/>
            </a:pPr>
            <a:r>
              <a:rPr lang="en-US" sz="1100">
                <a:solidFill>
                  <a:schemeClr val="tx1"/>
                </a:solidFill>
              </a:rPr>
              <a:t>They offer fitness, sleep, heart health tracking</a:t>
            </a:r>
          </a:p>
          <a:p>
            <a:pPr marL="122056" indent="-122056">
              <a:spcAft>
                <a:spcPts val="408"/>
              </a:spcAft>
              <a:buFont typeface="Arial" panose="020B0604020202020204" pitchFamily="34" charset="0"/>
              <a:buChar char="•"/>
            </a:pPr>
            <a:endParaRPr lang="en-US" sz="816">
              <a:solidFill>
                <a:schemeClr val="tx1"/>
              </a:solidFill>
            </a:endParaRPr>
          </a:p>
        </p:txBody>
      </p:sp>
      <p:sp>
        <p:nvSpPr>
          <p:cNvPr id="20" name="Rectangle 19">
            <a:extLst>
              <a:ext uri="{FF2B5EF4-FFF2-40B4-BE49-F238E27FC236}">
                <a16:creationId xmlns:a16="http://schemas.microsoft.com/office/drawing/2014/main" id="{29D1A6C1-B6EF-1E71-9328-4291ED44B77A}"/>
              </a:ext>
            </a:extLst>
          </p:cNvPr>
          <p:cNvSpPr/>
          <p:nvPr/>
        </p:nvSpPr>
        <p:spPr>
          <a:xfrm>
            <a:off x="2502258" y="1885863"/>
            <a:ext cx="1848942" cy="26403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marL="171450" indent="-171450">
              <a:spcAft>
                <a:spcPts val="408"/>
              </a:spcAft>
              <a:buClr>
                <a:schemeClr val="tx1"/>
              </a:buClr>
              <a:buFont typeface="Arial" panose="020B0604020202020204" pitchFamily="34" charset="0"/>
              <a:buChar char="•"/>
            </a:pPr>
            <a:r>
              <a:rPr lang="en-US" sz="1100">
                <a:solidFill>
                  <a:schemeClr val="tx1"/>
                </a:solidFill>
              </a:rPr>
              <a:t>Utilizes data collected from devices such as Fitbit and Pixel Watch to train their own models</a:t>
            </a:r>
          </a:p>
          <a:p>
            <a:pPr marL="171450" indent="-171450">
              <a:spcAft>
                <a:spcPts val="408"/>
              </a:spcAft>
              <a:buClr>
                <a:schemeClr val="tx1"/>
              </a:buClr>
              <a:buFont typeface="Arial" panose="020B0604020202020204" pitchFamily="34" charset="0"/>
              <a:buChar char="•"/>
            </a:pPr>
            <a:r>
              <a:rPr lang="en-US" sz="1100">
                <a:solidFill>
                  <a:schemeClr val="tx1"/>
                </a:solidFill>
              </a:rPr>
              <a:t>They offer fitness, sleep, heart health tracking</a:t>
            </a:r>
          </a:p>
          <a:p>
            <a:pPr marL="171450" indent="-171450">
              <a:spcAft>
                <a:spcPts val="408"/>
              </a:spcAft>
              <a:buClr>
                <a:schemeClr val="tx1"/>
              </a:buClr>
              <a:buFont typeface="Arial" panose="020B0604020202020204" pitchFamily="34" charset="0"/>
              <a:buChar char="•"/>
            </a:pPr>
            <a:endParaRPr lang="en-US" sz="800">
              <a:solidFill>
                <a:schemeClr val="tx1"/>
              </a:solidFill>
            </a:endParaRPr>
          </a:p>
        </p:txBody>
      </p:sp>
      <p:sp>
        <p:nvSpPr>
          <p:cNvPr id="21" name="Rectangle 20">
            <a:extLst>
              <a:ext uri="{FF2B5EF4-FFF2-40B4-BE49-F238E27FC236}">
                <a16:creationId xmlns:a16="http://schemas.microsoft.com/office/drawing/2014/main" id="{8A132CE9-F99F-9801-A1E3-292BC5CCB6E1}"/>
              </a:ext>
            </a:extLst>
          </p:cNvPr>
          <p:cNvSpPr/>
          <p:nvPr/>
        </p:nvSpPr>
        <p:spPr>
          <a:xfrm>
            <a:off x="4694818" y="1885863"/>
            <a:ext cx="1848942" cy="26403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marL="121920" indent="-121920">
              <a:spcAft>
                <a:spcPts val="408"/>
              </a:spcAft>
              <a:buClr>
                <a:schemeClr val="tx1"/>
              </a:buClr>
              <a:buFont typeface="Arial" panose="020B0604020202020204" pitchFamily="34" charset="0"/>
              <a:buChar char="•"/>
            </a:pPr>
            <a:r>
              <a:rPr lang="en-US" sz="1100">
                <a:solidFill>
                  <a:schemeClr val="tx1"/>
                </a:solidFill>
              </a:rPr>
              <a:t>Powers their Whoop Band using GPT-4 and fine tunes the model</a:t>
            </a:r>
          </a:p>
          <a:p>
            <a:pPr marL="121920" indent="-121920">
              <a:spcAft>
                <a:spcPts val="408"/>
              </a:spcAft>
              <a:buClr>
                <a:schemeClr val="tx1"/>
              </a:buClr>
              <a:buFont typeface="Arial" panose="020B0604020202020204" pitchFamily="34" charset="0"/>
              <a:buChar char="•"/>
            </a:pPr>
            <a:r>
              <a:rPr lang="en-US" sz="1100">
                <a:solidFill>
                  <a:schemeClr val="tx1"/>
                </a:solidFill>
              </a:rPr>
              <a:t>They offer fitness, sleep, heart health tracking</a:t>
            </a:r>
          </a:p>
          <a:p>
            <a:pPr marL="121920" indent="-121920">
              <a:spcAft>
                <a:spcPts val="408"/>
              </a:spcAft>
              <a:buClr>
                <a:schemeClr val="tx1"/>
              </a:buClr>
              <a:buFont typeface="Arial" panose="020B0604020202020204" pitchFamily="34" charset="0"/>
              <a:buChar char="•"/>
            </a:pPr>
            <a:endParaRPr lang="en-US" sz="800">
              <a:solidFill>
                <a:schemeClr val="tx1"/>
              </a:solidFill>
              <a:cs typeface="Arial"/>
            </a:endParaRPr>
          </a:p>
        </p:txBody>
      </p:sp>
      <p:sp>
        <p:nvSpPr>
          <p:cNvPr id="22" name="Rectangle 21">
            <a:extLst>
              <a:ext uri="{FF2B5EF4-FFF2-40B4-BE49-F238E27FC236}">
                <a16:creationId xmlns:a16="http://schemas.microsoft.com/office/drawing/2014/main" id="{DE736374-301E-5563-28C6-C8E48F240410}"/>
              </a:ext>
            </a:extLst>
          </p:cNvPr>
          <p:cNvSpPr/>
          <p:nvPr/>
        </p:nvSpPr>
        <p:spPr>
          <a:xfrm>
            <a:off x="6887377" y="1885863"/>
            <a:ext cx="1848942" cy="26403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48987" tIns="48987" rIns="48987" bIns="48987" rtlCol="0" anchor="t" anchorCtr="0"/>
          <a:lstStyle/>
          <a:p>
            <a:pPr marL="122056" indent="-122056">
              <a:spcAft>
                <a:spcPts val="408"/>
              </a:spcAft>
              <a:buClr>
                <a:schemeClr val="tx1"/>
              </a:buClr>
              <a:buFont typeface="Arial" panose="020B0604020202020204" pitchFamily="34" charset="0"/>
              <a:buChar char="•"/>
            </a:pPr>
            <a:r>
              <a:rPr lang="en-US" sz="1100">
                <a:solidFill>
                  <a:schemeClr val="tx1"/>
                </a:solidFill>
              </a:rPr>
              <a:t>Utilizes data collected from devices such as their EMG wristband and AI glasses to train their own models</a:t>
            </a:r>
          </a:p>
          <a:p>
            <a:pPr marL="122056" indent="-122056">
              <a:spcAft>
                <a:spcPts val="408"/>
              </a:spcAft>
              <a:buClr>
                <a:schemeClr val="tx1"/>
              </a:buClr>
              <a:buFont typeface="Arial" panose="020B0604020202020204" pitchFamily="34" charset="0"/>
              <a:buChar char="•"/>
            </a:pPr>
            <a:r>
              <a:rPr lang="en-US" sz="1100">
                <a:solidFill>
                  <a:schemeClr val="tx1"/>
                </a:solidFill>
              </a:rPr>
              <a:t>Their work is focused under AR &amp; VR integration</a:t>
            </a:r>
          </a:p>
        </p:txBody>
      </p:sp>
      <p:cxnSp>
        <p:nvCxnSpPr>
          <p:cNvPr id="28" name="Straight Connector 27">
            <a:extLst>
              <a:ext uri="{FF2B5EF4-FFF2-40B4-BE49-F238E27FC236}">
                <a16:creationId xmlns:a16="http://schemas.microsoft.com/office/drawing/2014/main" id="{7AA47540-2CB6-AF66-82C4-5E3952037996}"/>
              </a:ext>
            </a:extLst>
          </p:cNvPr>
          <p:cNvCxnSpPr>
            <a:cxnSpLocks/>
          </p:cNvCxnSpPr>
          <p:nvPr/>
        </p:nvCxnSpPr>
        <p:spPr>
          <a:xfrm>
            <a:off x="309698" y="1836870"/>
            <a:ext cx="1848942" cy="0"/>
          </a:xfrm>
          <a:prstGeom prst="line">
            <a:avLst/>
          </a:prstGeom>
          <a:ln w="28575">
            <a:solidFill>
              <a:srgbClr val="F1C33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0CC684B-D559-2FE7-0E71-157AB2F00F02}"/>
              </a:ext>
            </a:extLst>
          </p:cNvPr>
          <p:cNvCxnSpPr>
            <a:cxnSpLocks/>
          </p:cNvCxnSpPr>
          <p:nvPr/>
        </p:nvCxnSpPr>
        <p:spPr>
          <a:xfrm>
            <a:off x="2502258" y="1836870"/>
            <a:ext cx="1848942" cy="0"/>
          </a:xfrm>
          <a:prstGeom prst="line">
            <a:avLst/>
          </a:prstGeom>
          <a:ln w="28575">
            <a:solidFill>
              <a:srgbClr val="F1C33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56CCA9-BFA2-4F50-BE9F-E2844B00363C}"/>
              </a:ext>
            </a:extLst>
          </p:cNvPr>
          <p:cNvCxnSpPr>
            <a:cxnSpLocks/>
          </p:cNvCxnSpPr>
          <p:nvPr/>
        </p:nvCxnSpPr>
        <p:spPr>
          <a:xfrm>
            <a:off x="4694818" y="1836870"/>
            <a:ext cx="1848942" cy="0"/>
          </a:xfrm>
          <a:prstGeom prst="line">
            <a:avLst/>
          </a:prstGeom>
          <a:ln w="28575">
            <a:solidFill>
              <a:srgbClr val="F1C33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7CFCAA-C644-F449-25D7-F25E78C52D0E}"/>
              </a:ext>
            </a:extLst>
          </p:cNvPr>
          <p:cNvCxnSpPr>
            <a:cxnSpLocks/>
          </p:cNvCxnSpPr>
          <p:nvPr/>
        </p:nvCxnSpPr>
        <p:spPr>
          <a:xfrm>
            <a:off x="6887377" y="1836870"/>
            <a:ext cx="1848942" cy="0"/>
          </a:xfrm>
          <a:prstGeom prst="line">
            <a:avLst/>
          </a:prstGeom>
          <a:ln w="28575">
            <a:solidFill>
              <a:srgbClr val="F1C33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A051E1A-2E1A-2DB8-6ECC-054878732860}"/>
              </a:ext>
            </a:extLst>
          </p:cNvPr>
          <p:cNvSpPr/>
          <p:nvPr/>
        </p:nvSpPr>
        <p:spPr>
          <a:xfrm>
            <a:off x="309698" y="1346186"/>
            <a:ext cx="391936" cy="391936"/>
          </a:xfrm>
          <a:prstGeom prst="ellipse">
            <a:avLst/>
          </a:prstGeom>
          <a:solidFill>
            <a:srgbClr val="F1C3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61" b="1"/>
          </a:p>
        </p:txBody>
      </p:sp>
      <p:sp>
        <p:nvSpPr>
          <p:cNvPr id="15" name="Oval 14">
            <a:extLst>
              <a:ext uri="{FF2B5EF4-FFF2-40B4-BE49-F238E27FC236}">
                <a16:creationId xmlns:a16="http://schemas.microsoft.com/office/drawing/2014/main" id="{9538D379-BDD5-60CF-E2AA-CBCF00925915}"/>
              </a:ext>
            </a:extLst>
          </p:cNvPr>
          <p:cNvSpPr/>
          <p:nvPr/>
        </p:nvSpPr>
        <p:spPr>
          <a:xfrm>
            <a:off x="2502258" y="1355746"/>
            <a:ext cx="391936" cy="391936"/>
          </a:xfrm>
          <a:prstGeom prst="ellipse">
            <a:avLst/>
          </a:prstGeom>
          <a:solidFill>
            <a:srgbClr val="F1C3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61" b="1"/>
          </a:p>
        </p:txBody>
      </p:sp>
      <p:sp>
        <p:nvSpPr>
          <p:cNvPr id="16" name="Oval 15">
            <a:extLst>
              <a:ext uri="{FF2B5EF4-FFF2-40B4-BE49-F238E27FC236}">
                <a16:creationId xmlns:a16="http://schemas.microsoft.com/office/drawing/2014/main" id="{E02B74AA-FC72-DB33-B7E7-8B99B892FA0F}"/>
              </a:ext>
            </a:extLst>
          </p:cNvPr>
          <p:cNvSpPr/>
          <p:nvPr/>
        </p:nvSpPr>
        <p:spPr>
          <a:xfrm>
            <a:off x="4694816" y="1364889"/>
            <a:ext cx="391936" cy="391936"/>
          </a:xfrm>
          <a:prstGeom prst="ellipse">
            <a:avLst/>
          </a:prstGeom>
          <a:solidFill>
            <a:srgbClr val="F1C3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61" b="1"/>
          </a:p>
        </p:txBody>
      </p:sp>
      <p:sp>
        <p:nvSpPr>
          <p:cNvPr id="18" name="Oval 17">
            <a:extLst>
              <a:ext uri="{FF2B5EF4-FFF2-40B4-BE49-F238E27FC236}">
                <a16:creationId xmlns:a16="http://schemas.microsoft.com/office/drawing/2014/main" id="{8F17E642-25D4-FFC6-FCCA-54EF1CB7FBE5}"/>
              </a:ext>
            </a:extLst>
          </p:cNvPr>
          <p:cNvSpPr/>
          <p:nvPr/>
        </p:nvSpPr>
        <p:spPr>
          <a:xfrm>
            <a:off x="6887374" y="1370464"/>
            <a:ext cx="391936" cy="391936"/>
          </a:xfrm>
          <a:prstGeom prst="ellipse">
            <a:avLst/>
          </a:prstGeom>
          <a:solidFill>
            <a:srgbClr val="F1C3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61" b="1"/>
          </a:p>
        </p:txBody>
      </p:sp>
      <p:pic>
        <p:nvPicPr>
          <p:cNvPr id="27" name="Picture 26">
            <a:extLst>
              <a:ext uri="{FF2B5EF4-FFF2-40B4-BE49-F238E27FC236}">
                <a16:creationId xmlns:a16="http://schemas.microsoft.com/office/drawing/2014/main" id="{40DF32CA-8AD1-9585-FDF9-218CE19D3C7E}"/>
              </a:ext>
            </a:extLst>
          </p:cNvPr>
          <p:cNvPicPr>
            <a:picLocks noChangeAspect="1"/>
          </p:cNvPicPr>
          <p:nvPr/>
        </p:nvPicPr>
        <p:blipFill>
          <a:blip r:embed="rId3"/>
          <a:stretch>
            <a:fillRect/>
          </a:stretch>
        </p:blipFill>
        <p:spPr>
          <a:xfrm>
            <a:off x="2599836" y="1448559"/>
            <a:ext cx="191537" cy="191537"/>
          </a:xfrm>
          <a:prstGeom prst="rect">
            <a:avLst/>
          </a:prstGeom>
        </p:spPr>
      </p:pic>
      <p:pic>
        <p:nvPicPr>
          <p:cNvPr id="33" name="Picture 32" descr="A black apple logo with a bite taken out of it&#10;&#10;AI-generated content may be incorrect.">
            <a:extLst>
              <a:ext uri="{FF2B5EF4-FFF2-40B4-BE49-F238E27FC236}">
                <a16:creationId xmlns:a16="http://schemas.microsoft.com/office/drawing/2014/main" id="{C7BEA60B-EA3A-379D-C8C5-C36A388AC167}"/>
              </a:ext>
            </a:extLst>
          </p:cNvPr>
          <p:cNvPicPr>
            <a:picLocks noChangeAspect="1"/>
          </p:cNvPicPr>
          <p:nvPr/>
        </p:nvPicPr>
        <p:blipFill>
          <a:blip r:embed="rId4"/>
          <a:stretch>
            <a:fillRect/>
          </a:stretch>
        </p:blipFill>
        <p:spPr>
          <a:xfrm>
            <a:off x="364070" y="1372605"/>
            <a:ext cx="283191" cy="311510"/>
          </a:xfrm>
          <a:prstGeom prst="rect">
            <a:avLst/>
          </a:prstGeom>
        </p:spPr>
      </p:pic>
      <p:pic>
        <p:nvPicPr>
          <p:cNvPr id="35" name="Picture 34" descr="A black background with a black square&#10;&#10;AI-generated content may be incorrect.">
            <a:extLst>
              <a:ext uri="{FF2B5EF4-FFF2-40B4-BE49-F238E27FC236}">
                <a16:creationId xmlns:a16="http://schemas.microsoft.com/office/drawing/2014/main" id="{8705B738-B657-C4FC-8FE6-5E857CB9CF81}"/>
              </a:ext>
            </a:extLst>
          </p:cNvPr>
          <p:cNvPicPr>
            <a:picLocks noChangeAspect="1"/>
          </p:cNvPicPr>
          <p:nvPr/>
        </p:nvPicPr>
        <p:blipFill>
          <a:blip r:embed="rId5"/>
          <a:stretch>
            <a:fillRect/>
          </a:stretch>
        </p:blipFill>
        <p:spPr>
          <a:xfrm>
            <a:off x="4674228" y="1341362"/>
            <a:ext cx="439026" cy="439026"/>
          </a:xfrm>
          <a:prstGeom prst="rect">
            <a:avLst/>
          </a:prstGeom>
        </p:spPr>
      </p:pic>
      <p:pic>
        <p:nvPicPr>
          <p:cNvPr id="39" name="Picture 38" descr="A blue logo with black background&#10;&#10;AI-generated content may be incorrect.">
            <a:extLst>
              <a:ext uri="{FF2B5EF4-FFF2-40B4-BE49-F238E27FC236}">
                <a16:creationId xmlns:a16="http://schemas.microsoft.com/office/drawing/2014/main" id="{C5AFB04E-A00D-958E-54FE-93B29D0030EB}"/>
              </a:ext>
            </a:extLst>
          </p:cNvPr>
          <p:cNvPicPr>
            <a:picLocks noChangeAspect="1"/>
          </p:cNvPicPr>
          <p:nvPr/>
        </p:nvPicPr>
        <p:blipFill>
          <a:blip r:embed="rId6"/>
          <a:stretch>
            <a:fillRect/>
          </a:stretch>
        </p:blipFill>
        <p:spPr>
          <a:xfrm>
            <a:off x="6844863" y="1417569"/>
            <a:ext cx="476958" cy="268289"/>
          </a:xfrm>
          <a:prstGeom prst="rect">
            <a:avLst/>
          </a:prstGeom>
        </p:spPr>
      </p:pic>
      <p:pic>
        <p:nvPicPr>
          <p:cNvPr id="41" name="Picture 40" descr="A smart watch with a black background&#10;&#10;AI-generated content may be incorrect.">
            <a:extLst>
              <a:ext uri="{FF2B5EF4-FFF2-40B4-BE49-F238E27FC236}">
                <a16:creationId xmlns:a16="http://schemas.microsoft.com/office/drawing/2014/main" id="{404D604F-60A1-82BE-85C7-EF39E19DB33F}"/>
              </a:ext>
            </a:extLst>
          </p:cNvPr>
          <p:cNvPicPr>
            <a:picLocks noChangeAspect="1"/>
          </p:cNvPicPr>
          <p:nvPr/>
        </p:nvPicPr>
        <p:blipFill>
          <a:blip r:embed="rId7"/>
          <a:stretch>
            <a:fillRect/>
          </a:stretch>
        </p:blipFill>
        <p:spPr>
          <a:xfrm>
            <a:off x="505665" y="3206057"/>
            <a:ext cx="1315261" cy="1315261"/>
          </a:xfrm>
          <a:prstGeom prst="rect">
            <a:avLst/>
          </a:prstGeom>
        </p:spPr>
      </p:pic>
      <p:pic>
        <p:nvPicPr>
          <p:cNvPr id="44" name="Picture 43" descr="A black fitness tracker with a digital display&#10;&#10;AI-generated content may be incorrect.">
            <a:extLst>
              <a:ext uri="{FF2B5EF4-FFF2-40B4-BE49-F238E27FC236}">
                <a16:creationId xmlns:a16="http://schemas.microsoft.com/office/drawing/2014/main" id="{28A5A264-0689-3110-D4A8-37B6603E88E7}"/>
              </a:ext>
            </a:extLst>
          </p:cNvPr>
          <p:cNvPicPr>
            <a:picLocks noChangeAspect="1"/>
          </p:cNvPicPr>
          <p:nvPr/>
        </p:nvPicPr>
        <p:blipFill>
          <a:blip r:embed="rId8"/>
          <a:stretch>
            <a:fillRect/>
          </a:stretch>
        </p:blipFill>
        <p:spPr>
          <a:xfrm>
            <a:off x="2791373" y="3206547"/>
            <a:ext cx="1358596" cy="1314771"/>
          </a:xfrm>
          <a:prstGeom prst="rect">
            <a:avLst/>
          </a:prstGeom>
        </p:spPr>
      </p:pic>
      <p:pic>
        <p:nvPicPr>
          <p:cNvPr id="47" name="Picture 46" descr="A close-up of a smart watch&#10;&#10;AI-generated content may be incorrect.">
            <a:extLst>
              <a:ext uri="{FF2B5EF4-FFF2-40B4-BE49-F238E27FC236}">
                <a16:creationId xmlns:a16="http://schemas.microsoft.com/office/drawing/2014/main" id="{18CCE3B2-B208-548A-D95D-0CF45F7AEDFE}"/>
              </a:ext>
            </a:extLst>
          </p:cNvPr>
          <p:cNvPicPr>
            <a:picLocks noChangeAspect="1"/>
          </p:cNvPicPr>
          <p:nvPr/>
        </p:nvPicPr>
        <p:blipFill>
          <a:blip r:embed="rId9"/>
          <a:stretch>
            <a:fillRect/>
          </a:stretch>
        </p:blipFill>
        <p:spPr>
          <a:xfrm>
            <a:off x="5113254" y="3190653"/>
            <a:ext cx="1173246" cy="1346495"/>
          </a:xfrm>
          <a:prstGeom prst="rect">
            <a:avLst/>
          </a:prstGeom>
        </p:spPr>
      </p:pic>
      <p:pic>
        <p:nvPicPr>
          <p:cNvPr id="55" name="Picture 54" descr="A close up of a pair of glasses&#10;&#10;AI-generated content may be incorrect.">
            <a:extLst>
              <a:ext uri="{FF2B5EF4-FFF2-40B4-BE49-F238E27FC236}">
                <a16:creationId xmlns:a16="http://schemas.microsoft.com/office/drawing/2014/main" id="{E23EFF50-D917-E3D8-7DC7-4DA639B7336B}"/>
              </a:ext>
            </a:extLst>
          </p:cNvPr>
          <p:cNvPicPr>
            <a:picLocks noChangeAspect="1"/>
          </p:cNvPicPr>
          <p:nvPr/>
        </p:nvPicPr>
        <p:blipFill>
          <a:blip r:embed="rId10"/>
          <a:stretch>
            <a:fillRect/>
          </a:stretch>
        </p:blipFill>
        <p:spPr>
          <a:xfrm>
            <a:off x="6843383" y="3206057"/>
            <a:ext cx="2106279" cy="1134308"/>
          </a:xfrm>
          <a:prstGeom prst="rect">
            <a:avLst/>
          </a:prstGeom>
        </p:spPr>
      </p:pic>
    </p:spTree>
    <p:extLst>
      <p:ext uri="{BB962C8B-B14F-4D97-AF65-F5344CB8AC3E}">
        <p14:creationId xmlns:p14="http://schemas.microsoft.com/office/powerpoint/2010/main" val="2358693804"/>
      </p:ext>
    </p:extLst>
  </p:cSld>
  <p:clrMapOvr>
    <a:masterClrMapping/>
  </p:clrMapOvr>
</p:sld>
</file>

<file path=ppt/theme/theme1.xml><?xml version="1.0" encoding="utf-8"?>
<a:theme xmlns:a="http://schemas.openxmlformats.org/drawingml/2006/main" name="CoE BLUE Connector Template">
  <a:themeElements>
    <a:clrScheme name="Marina">
      <a:dk1>
        <a:srgbClr val="FFFFFF"/>
      </a:dk1>
      <a:lt1>
        <a:srgbClr val="00517C"/>
      </a:lt1>
      <a:dk2>
        <a:srgbClr val="004065"/>
      </a:dk2>
      <a:lt2>
        <a:srgbClr val="EEEEEE"/>
      </a:lt2>
      <a:accent1>
        <a:srgbClr val="0277BD"/>
      </a:accent1>
      <a:accent2>
        <a:srgbClr val="D86018"/>
      </a:accent2>
      <a:accent3>
        <a:srgbClr val="A5A508"/>
      </a:accent3>
      <a:accent4>
        <a:srgbClr val="00B2A9"/>
      </a:accent4>
      <a:accent5>
        <a:srgbClr val="2F65A7"/>
      </a:accent5>
      <a:accent6>
        <a:srgbClr val="702082"/>
      </a:accent6>
      <a:hlink>
        <a:srgbClr val="1779B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ichigan Engineering - Connector Theme_Full" id="{A12C8322-1255-E041-BC05-0638A7C32F4F}" vid="{215F3873-EEDB-924B-86FA-85D2773F1C5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CoE BLUE Connector Template</Template>
  <Application>Microsoft Office PowerPoint</Application>
  <PresentationFormat>On-screen Show (16:9)</PresentationFormat>
  <Slides>16</Slides>
  <Notes>14</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CoE BLUE Connector Template</vt:lpstr>
      <vt:lpstr>SensorLM</vt:lpstr>
      <vt:lpstr>PowerPoint Presentation</vt:lpstr>
      <vt:lpstr>PowerPoint Presentation</vt:lpstr>
      <vt:lpstr>PowerPoint Presentation</vt:lpstr>
      <vt:lpstr>PowerPoint Presentation</vt:lpstr>
      <vt:lpstr>A Paradigm Shift in Sensor-Language Foundation</vt:lpstr>
      <vt:lpstr>PowerPoint Presentation</vt:lpstr>
      <vt:lpstr>PowerPoint Presentation</vt:lpstr>
      <vt:lpstr>Marketplace for Human Activity Recognition</vt:lpstr>
      <vt:lpstr>Marketplace for Foundational Models</vt:lpstr>
      <vt:lpstr>PowerPoint Presentation</vt:lpstr>
      <vt:lpstr>The Triple Threat </vt:lpstr>
      <vt:lpstr>PowerPoint Presentation</vt:lpstr>
      <vt:lpstr>Ongoing Work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Sefawe, Maatla</dc:creator>
  <cp:revision>26</cp:revision>
  <dcterms:created xsi:type="dcterms:W3CDTF">2025-11-05T18:46:45Z</dcterms:created>
  <dcterms:modified xsi:type="dcterms:W3CDTF">2025-12-01T02:04:23Z</dcterms:modified>
</cp:coreProperties>
</file>